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metadata" ContentType="application/binary"/>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commentAuthors.xml" ContentType="application/vnd.openxmlformats-officedocument.presentationml.commentAuthor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1"/>
  </p:notesMasterIdLst>
  <p:sldIdLst>
    <p:sldId id="256" r:id="rId2"/>
    <p:sldId id="261" r:id="rId3"/>
    <p:sldId id="275" r:id="rId4"/>
    <p:sldId id="276" r:id="rId5"/>
    <p:sldId id="271" r:id="rId6"/>
    <p:sldId id="284" r:id="rId7"/>
    <p:sldId id="277" r:id="rId8"/>
    <p:sldId id="279" r:id="rId9"/>
    <p:sldId id="280" r:id="rId10"/>
    <p:sldId id="283" r:id="rId11"/>
    <p:sldId id="286" r:id="rId12"/>
    <p:sldId id="287" r:id="rId13"/>
    <p:sldId id="289" r:id="rId14"/>
    <p:sldId id="273" r:id="rId15"/>
    <p:sldId id="291" r:id="rId16"/>
    <p:sldId id="297" r:id="rId17"/>
    <p:sldId id="294" r:id="rId18"/>
    <p:sldId id="296" r:id="rId19"/>
    <p:sldId id="260" r:id="rId20"/>
  </p:sldIdLst>
  <p:sldSz cx="12192000" cy="6858000"/>
  <p:notesSz cx="6858000" cy="9144000"/>
  <p:embeddedFontLst>
    <p:embeddedFont>
      <p:font typeface="Open Sans" charset="0"/>
      <p:regular r:id="rId22"/>
      <p:bold r:id="rId23"/>
      <p:italic r:id="rId24"/>
      <p:boldItalic r:id="rId25"/>
    </p:embeddedFont>
    <p:embeddedFont>
      <p:font typeface="Roboto Black" pitchFamily="2" charset="0"/>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2" pos="347" userDrawn="1">
          <p15:clr>
            <a:srgbClr val="000000"/>
          </p15:clr>
        </p15:guide>
        <p15:guide id="3" orient="horz" pos="1344" userDrawn="1">
          <p15:clr>
            <a:srgbClr val="A4A3A4"/>
          </p15:clr>
        </p15:guide>
        <p15:guide id="4" orient="horz" pos="981" userDrawn="1">
          <p15:clr>
            <a:srgbClr val="A4A3A4"/>
          </p15:clr>
        </p15:guide>
      </p15:sldGuideLst>
    </p:ext>
    <p:ext uri="{2D200454-40CA-4A62-9FC3-DE9A4176ACB9}">
      <p15:notesGuideLst xmlns=""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8" roundtripDataSignature="AMtx7mg2fLzW2NWhC2ejww7VA5lENbgL/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3" clrIdx="0">
    <p:extLst>
      <p:ext uri="{19B8F6BF-5375-455C-9EA6-DF929625EA0E}">
        <p15:presenceInfo xmlns=""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065CAB"/>
    <a:srgbClr val="0046A2"/>
    <a:srgbClr val="D1D1D1"/>
    <a:srgbClr val="F1BE29"/>
    <a:srgbClr val="7BC6DF"/>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713" autoAdjust="0"/>
  </p:normalViewPr>
  <p:slideViewPr>
    <p:cSldViewPr snapToGrid="0">
      <p:cViewPr varScale="1">
        <p:scale>
          <a:sx n="110" d="100"/>
          <a:sy n="110" d="100"/>
        </p:scale>
        <p:origin x="-558" y="-90"/>
      </p:cViewPr>
      <p:guideLst>
        <p:guide orient="horz" pos="1344"/>
        <p:guide orient="horz" pos="981"/>
        <p:guide pos="347"/>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84"/>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notesMaster" Target="notesMasters/notesMaster1.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8"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Титульный слайд" userDrawn="1">
  <p:cSld name="TITLE">
    <p:bg>
      <p:bgRef idx="1001">
        <a:schemeClr val="bg1"/>
      </p:bgRef>
    </p:bg>
    <p:spTree>
      <p:nvGrpSpPr>
        <p:cNvPr id="1" name="Shape 10"/>
        <p:cNvGrpSpPr/>
        <p:nvPr/>
      </p:nvGrpSpPr>
      <p:grpSpPr>
        <a:xfrm>
          <a:off x="0" y="0"/>
          <a:ext cx="0" cy="0"/>
          <a:chOff x="0" y="0"/>
          <a:chExt cx="0" cy="0"/>
        </a:xfrm>
      </p:grpSpPr>
      <p:pic>
        <p:nvPicPr>
          <p:cNvPr id="6" name="Google Shape;88;p1">
            <a:extLst>
              <a:ext uri="{FF2B5EF4-FFF2-40B4-BE49-F238E27FC236}">
                <a16:creationId xmlns="" xmlns:a16="http://schemas.microsoft.com/office/drawing/2014/main" id="{2D925FD8-DECC-4CD6-B8C0-B1ADCC5FA20A}"/>
              </a:ext>
            </a:extLst>
          </p:cNvPr>
          <p:cNvPicPr preferRelativeResize="0"/>
          <p:nvPr userDrawn="1"/>
        </p:nvPicPr>
        <p:blipFill rotWithShape="1">
          <a:blip r:embed="rId2">
            <a:alphaModFix/>
          </a:blip>
          <a:srcRect t="16270" b="8845"/>
          <a:stretch/>
        </p:blipFill>
        <p:spPr>
          <a:xfrm>
            <a:off x="0" y="0"/>
            <a:ext cx="12192000" cy="6858000"/>
          </a:xfrm>
          <a:prstGeom prst="rect">
            <a:avLst/>
          </a:prstGeom>
          <a:noFill/>
          <a:ln>
            <a:noFill/>
          </a:ln>
        </p:spPr>
      </p:pic>
      <p:grpSp>
        <p:nvGrpSpPr>
          <p:cNvPr id="7" name="Группа 6">
            <a:extLst>
              <a:ext uri="{FF2B5EF4-FFF2-40B4-BE49-F238E27FC236}">
                <a16:creationId xmlns="" xmlns:a16="http://schemas.microsoft.com/office/drawing/2014/main" id="{B0283559-7C69-4037-A5DE-025458FA127C}"/>
              </a:ext>
            </a:extLst>
          </p:cNvPr>
          <p:cNvGrpSpPr/>
          <p:nvPr userDrawn="1"/>
        </p:nvGrpSpPr>
        <p:grpSpPr>
          <a:xfrm>
            <a:off x="694478" y="633067"/>
            <a:ext cx="9502816" cy="4706741"/>
            <a:chOff x="694478" y="633067"/>
            <a:chExt cx="9502816" cy="4706741"/>
          </a:xfrm>
        </p:grpSpPr>
        <p:pic>
          <p:nvPicPr>
            <p:cNvPr id="9" name="Google Shape;13;p5">
              <a:extLst>
                <a:ext uri="{FF2B5EF4-FFF2-40B4-BE49-F238E27FC236}">
                  <a16:creationId xmlns="" xmlns:a16="http://schemas.microsoft.com/office/drawing/2014/main" id="{2F2230A9-DF50-482B-98EE-86D3A472B57F}"/>
                </a:ext>
              </a:extLst>
            </p:cNvPr>
            <p:cNvPicPr preferRelativeResize="0"/>
            <p:nvPr userDrawn="1"/>
          </p:nvPicPr>
          <p:blipFill rotWithShape="1">
            <a:blip r:embed="rId3">
              <a:alphaModFix/>
            </a:blip>
            <a:srcRect/>
            <a:stretch/>
          </p:blipFill>
          <p:spPr>
            <a:xfrm>
              <a:off x="694481" y="633067"/>
              <a:ext cx="9502813" cy="4706741"/>
            </a:xfrm>
            <a:prstGeom prst="rect">
              <a:avLst/>
            </a:prstGeom>
            <a:noFill/>
            <a:ln>
              <a:noFill/>
            </a:ln>
          </p:spPr>
        </p:pic>
        <p:sp>
          <p:nvSpPr>
            <p:cNvPr id="10" name="Прямоугольник 9">
              <a:extLst>
                <a:ext uri="{FF2B5EF4-FFF2-40B4-BE49-F238E27FC236}">
                  <a16:creationId xmlns="" xmlns:a16="http://schemas.microsoft.com/office/drawing/2014/main" id="{8967D30A-87B4-4421-A52A-46DC79DD78AC}"/>
                </a:ext>
              </a:extLst>
            </p:cNvPr>
            <p:cNvSpPr/>
            <p:nvPr userDrawn="1"/>
          </p:nvSpPr>
          <p:spPr>
            <a:xfrm>
              <a:off x="694478" y="5306991"/>
              <a:ext cx="9502813" cy="288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pic>
        <p:nvPicPr>
          <p:cNvPr id="3" name="Рисунок 2">
            <a:extLst>
              <a:ext uri="{FF2B5EF4-FFF2-40B4-BE49-F238E27FC236}">
                <a16:creationId xmlns="" xmlns:a16="http://schemas.microsoft.com/office/drawing/2014/main" id="{D20BDE73-1EE8-4C18-91ED-1CD26511FE5F}"/>
              </a:ext>
            </a:extLst>
          </p:cNvPr>
          <p:cNvPicPr>
            <a:picLocks noChangeAspect="1"/>
          </p:cNvPicPr>
          <p:nvPr userDrawn="1"/>
        </p:nvPicPr>
        <p:blipFill>
          <a:blip r:embed="rId4"/>
          <a:stretch>
            <a:fillRect/>
          </a:stretch>
        </p:blipFill>
        <p:spPr>
          <a:xfrm>
            <a:off x="9157539" y="611835"/>
            <a:ext cx="2361600" cy="721959"/>
          </a:xfrm>
          <a:prstGeom prst="rect">
            <a:avLst/>
          </a:prstGeom>
        </p:spPr>
      </p:pic>
      <p:sp>
        <p:nvSpPr>
          <p:cNvPr id="4" name="Google Shape;11;p5">
            <a:extLst>
              <a:ext uri="{FF2B5EF4-FFF2-40B4-BE49-F238E27FC236}">
                <a16:creationId xmlns="" xmlns:a16="http://schemas.microsoft.com/office/drawing/2014/main" id="{E3BFA7FB-261D-418C-AB36-0AE52A4CC41D}"/>
              </a:ext>
            </a:extLst>
          </p:cNvPr>
          <p:cNvSpPr txBox="1">
            <a:spLocks noGrp="1"/>
          </p:cNvSpPr>
          <p:nvPr>
            <p:ph type="ctrTitle" hasCustomPrompt="1"/>
          </p:nvPr>
        </p:nvSpPr>
        <p:spPr>
          <a:xfrm>
            <a:off x="1078287" y="831273"/>
            <a:ext cx="9119010" cy="3416636"/>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4400"/>
              <a:buFont typeface="Open Sans"/>
              <a:buNone/>
              <a:defRPr sz="4400" b="0">
                <a:solidFill>
                  <a:schemeClr val="lt1"/>
                </a:solidFill>
                <a:latin typeface="+mj-lt"/>
                <a:ea typeface="Open Sans"/>
                <a:cs typeface="Open Sans"/>
                <a:sym typeface="Open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ru-RU" dirty="0"/>
              <a:t>Заголовок слайда</a:t>
            </a:r>
            <a:endParaRPr dirty="0"/>
          </a:p>
        </p:txBody>
      </p:sp>
      <p:sp>
        <p:nvSpPr>
          <p:cNvPr id="5" name="Google Shape;12;p5">
            <a:extLst>
              <a:ext uri="{FF2B5EF4-FFF2-40B4-BE49-F238E27FC236}">
                <a16:creationId xmlns="" xmlns:a16="http://schemas.microsoft.com/office/drawing/2014/main" id="{84D6A78E-BD41-4E16-8DD7-8CD3958FF54B}"/>
              </a:ext>
            </a:extLst>
          </p:cNvPr>
          <p:cNvSpPr txBox="1">
            <a:spLocks noGrp="1"/>
          </p:cNvSpPr>
          <p:nvPr>
            <p:ph type="subTitle" idx="1" hasCustomPrompt="1"/>
          </p:nvPr>
        </p:nvSpPr>
        <p:spPr>
          <a:xfrm>
            <a:off x="1078286" y="4363657"/>
            <a:ext cx="9119010" cy="968117"/>
          </a:xfrm>
          <a:prstGeom prst="rect">
            <a:avLst/>
          </a:prstGeom>
          <a:noFill/>
          <a:ln>
            <a:noFill/>
          </a:ln>
        </p:spPr>
        <p:txBody>
          <a:bodyPr spcFirstLastPara="1" wrap="square" lIns="91425" tIns="45700" rIns="91425" bIns="45700" anchor="t" anchorCtr="0">
            <a:noAutofit/>
          </a:bodyPr>
          <a:lstStyle>
            <a:lvl1pPr lvl="0" algn="l">
              <a:lnSpc>
                <a:spcPct val="90000"/>
              </a:lnSpc>
              <a:spcBef>
                <a:spcPts val="750"/>
              </a:spcBef>
              <a:spcAft>
                <a:spcPts val="0"/>
              </a:spcAft>
              <a:buSzPts val="2800"/>
              <a:buNone/>
              <a:defRPr sz="2800">
                <a:solidFill>
                  <a:schemeClr val="lt1"/>
                </a:solidFill>
                <a:latin typeface="+mn-lt"/>
                <a:ea typeface="Open Sans" panose="020B0606030504020204" pitchFamily="34" charset="0"/>
                <a:cs typeface="Open Sans" panose="020B0606030504020204" pitchFamily="34" charset="0"/>
                <a:sym typeface="Open Sans"/>
              </a:defRPr>
            </a:lvl1pPr>
            <a:lvl2pPr lvl="1" algn="ctr">
              <a:lnSpc>
                <a:spcPct val="90000"/>
              </a:lnSpc>
              <a:spcBef>
                <a:spcPts val="375"/>
              </a:spcBef>
              <a:spcAft>
                <a:spcPts val="0"/>
              </a:spcAft>
              <a:buSzPts val="1500"/>
              <a:buNone/>
              <a:defRPr sz="1500"/>
            </a:lvl2pPr>
            <a:lvl3pPr lvl="2" algn="ctr">
              <a:lnSpc>
                <a:spcPct val="90000"/>
              </a:lnSpc>
              <a:spcBef>
                <a:spcPts val="375"/>
              </a:spcBef>
              <a:spcAft>
                <a:spcPts val="0"/>
              </a:spcAft>
              <a:buSzPts val="1350"/>
              <a:buNone/>
              <a:defRPr sz="1350"/>
            </a:lvl3pPr>
            <a:lvl4pPr lvl="3" algn="ctr">
              <a:lnSpc>
                <a:spcPct val="90000"/>
              </a:lnSpc>
              <a:spcBef>
                <a:spcPts val="375"/>
              </a:spcBef>
              <a:spcAft>
                <a:spcPts val="0"/>
              </a:spcAft>
              <a:buSzPts val="1200"/>
              <a:buNone/>
              <a:defRPr sz="1200"/>
            </a:lvl4pPr>
            <a:lvl5pPr lvl="4" algn="ctr">
              <a:lnSpc>
                <a:spcPct val="90000"/>
              </a:lnSpc>
              <a:spcBef>
                <a:spcPts val="375"/>
              </a:spcBef>
              <a:spcAft>
                <a:spcPts val="0"/>
              </a:spcAft>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r>
              <a:rPr lang="ru-RU" dirty="0"/>
              <a:t>Подзаголовок слайда</a:t>
            </a:r>
            <a:endParaRPr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 xmlns:p14="http://schemas.microsoft.com/office/powerpoint/2010/main" Requires="p14">
      <p:transition p14:dur="1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Заголовок, подзаголовок и объект" userDrawn="1">
  <p:cSld name="Заголовок, подзаголовок и объект">
    <p:bg>
      <p:bgRef idx="1001">
        <a:schemeClr val="bg1"/>
      </p:bgRef>
    </p:bg>
    <p:spTree>
      <p:nvGrpSpPr>
        <p:cNvPr id="1" name="Shape 26"/>
        <p:cNvGrpSpPr/>
        <p:nvPr/>
      </p:nvGrpSpPr>
      <p:grpSpPr>
        <a:xfrm>
          <a:off x="0" y="0"/>
          <a:ext cx="0" cy="0"/>
          <a:chOff x="0" y="0"/>
          <a:chExt cx="0" cy="0"/>
        </a:xfrm>
      </p:grpSpPr>
      <p:sp>
        <p:nvSpPr>
          <p:cNvPr id="28" name="Google Shape;28;p8"/>
          <p:cNvSpPr txBox="1">
            <a:spLocks noGrp="1"/>
          </p:cNvSpPr>
          <p:nvPr>
            <p:ph type="body" idx="1" hasCustomPrompt="1"/>
          </p:nvPr>
        </p:nvSpPr>
        <p:spPr>
          <a:xfrm>
            <a:off x="558782" y="1778092"/>
            <a:ext cx="11196533" cy="4473239"/>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750"/>
              </a:spcBef>
              <a:spcAft>
                <a:spcPts val="0"/>
              </a:spcAft>
              <a:buClr>
                <a:schemeClr val="accent1"/>
              </a:buClr>
              <a:buSzPts val="2400"/>
              <a:buChar char="▪"/>
              <a:defRPr sz="2300">
                <a:latin typeface="ALS Sector Regular" panose="02000000000000000000" pitchFamily="2" charset="0"/>
                <a:ea typeface="Open Sans"/>
                <a:cs typeface="ALS Sector Regular" panose="02000000000000000000" pitchFamily="2" charset="0"/>
                <a:sym typeface="Open Sans"/>
              </a:defRPr>
            </a:lvl1pPr>
            <a:lvl2pPr marL="914400" lvl="1" indent="-355600" algn="l">
              <a:lnSpc>
                <a:spcPct val="90000"/>
              </a:lnSpc>
              <a:spcBef>
                <a:spcPts val="375"/>
              </a:spcBef>
              <a:spcAft>
                <a:spcPts val="0"/>
              </a:spcAft>
              <a:buClr>
                <a:schemeClr val="accent1"/>
              </a:buClr>
              <a:buSzPts val="2000"/>
              <a:buChar char="▪"/>
              <a:defRPr>
                <a:latin typeface="Open Sans"/>
                <a:ea typeface="Open Sans"/>
                <a:cs typeface="Open Sans"/>
                <a:sym typeface="Open Sans"/>
              </a:defRPr>
            </a:lvl2pPr>
            <a:lvl3pPr marL="1371600" lvl="2" indent="-330200" algn="l">
              <a:lnSpc>
                <a:spcPct val="90000"/>
              </a:lnSpc>
              <a:spcBef>
                <a:spcPts val="375"/>
              </a:spcBef>
              <a:spcAft>
                <a:spcPts val="0"/>
              </a:spcAft>
              <a:buClr>
                <a:schemeClr val="accent1"/>
              </a:buClr>
              <a:buSzPts val="1600"/>
              <a:buChar char="▪"/>
              <a:defRPr>
                <a:latin typeface="Open Sans"/>
                <a:ea typeface="Open Sans"/>
                <a:cs typeface="Open Sans"/>
                <a:sym typeface="Open Sans"/>
              </a:defRPr>
            </a:lvl3pPr>
            <a:lvl4pPr marL="1828800" lvl="3" indent="-317500" algn="l">
              <a:lnSpc>
                <a:spcPct val="90000"/>
              </a:lnSpc>
              <a:spcBef>
                <a:spcPts val="375"/>
              </a:spcBef>
              <a:spcAft>
                <a:spcPts val="0"/>
              </a:spcAft>
              <a:buClr>
                <a:schemeClr val="accent1"/>
              </a:buClr>
              <a:buSzPts val="1400"/>
              <a:buChar char="▪"/>
              <a:defRPr>
                <a:latin typeface="Open Sans"/>
                <a:ea typeface="Open Sans"/>
                <a:cs typeface="Open Sans"/>
                <a:sym typeface="Open Sans"/>
              </a:defRPr>
            </a:lvl4pPr>
            <a:lvl5pPr marL="2286000" lvl="4" indent="-317500" algn="l">
              <a:lnSpc>
                <a:spcPct val="90000"/>
              </a:lnSpc>
              <a:spcBef>
                <a:spcPts val="375"/>
              </a:spcBef>
              <a:spcAft>
                <a:spcPts val="0"/>
              </a:spcAft>
              <a:buClr>
                <a:schemeClr val="accent1"/>
              </a:buClr>
              <a:buSzPts val="1400"/>
              <a:buChar char="▪"/>
              <a:defRPr>
                <a:latin typeface="Open Sans"/>
                <a:ea typeface="Open Sans"/>
                <a:cs typeface="Open Sans"/>
                <a:sym typeface="Open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ru-RU" dirty="0"/>
              <a:t>Текст слайда</a:t>
            </a:r>
            <a:endParaRPr dirty="0"/>
          </a:p>
        </p:txBody>
      </p:sp>
      <p:sp>
        <p:nvSpPr>
          <p:cNvPr id="30" name="Google Shape;30;p8"/>
          <p:cNvSpPr txBox="1">
            <a:spLocks noGrp="1"/>
          </p:cNvSpPr>
          <p:nvPr>
            <p:ph type="body" idx="2" hasCustomPrompt="1"/>
          </p:nvPr>
        </p:nvSpPr>
        <p:spPr>
          <a:xfrm>
            <a:off x="558782" y="1185979"/>
            <a:ext cx="11196533" cy="58468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SzPts val="3200"/>
              <a:buNone/>
              <a:defRPr sz="2700">
                <a:solidFill>
                  <a:srgbClr val="F1BE29"/>
                </a:solidFill>
                <a:latin typeface="ALS Sector Regular" panose="02000000000000000000" pitchFamily="2" charset="0"/>
                <a:ea typeface="Open Sans"/>
                <a:cs typeface="ALS Sector Regular" panose="02000000000000000000" pitchFamily="2" charset="0"/>
                <a:sym typeface="Open Sans"/>
              </a:defRPr>
            </a:lvl1pPr>
            <a:lvl2pPr marL="914400" lvl="1" indent="-228600" algn="l">
              <a:lnSpc>
                <a:spcPct val="90000"/>
              </a:lnSpc>
              <a:spcBef>
                <a:spcPts val="375"/>
              </a:spcBef>
              <a:spcAft>
                <a:spcPts val="0"/>
              </a:spcAft>
              <a:buSzPts val="2000"/>
              <a:buNone/>
              <a:defRPr/>
            </a:lvl2pPr>
            <a:lvl3pPr marL="1371600" lvl="2" indent="-342900" algn="l">
              <a:lnSpc>
                <a:spcPct val="90000"/>
              </a:lnSpc>
              <a:spcBef>
                <a:spcPts val="375"/>
              </a:spcBef>
              <a:spcAft>
                <a:spcPts val="0"/>
              </a:spcAft>
              <a:buSzPts val="1800"/>
              <a:buChar char="▪"/>
              <a:defRPr/>
            </a:lvl3pPr>
            <a:lvl4pPr marL="1828800" lvl="3" indent="-342900" algn="l">
              <a:lnSpc>
                <a:spcPct val="90000"/>
              </a:lnSpc>
              <a:spcBef>
                <a:spcPts val="375"/>
              </a:spcBef>
              <a:spcAft>
                <a:spcPts val="0"/>
              </a:spcAft>
              <a:buSzPts val="1800"/>
              <a:buChar char="▪"/>
              <a:defRPr/>
            </a:lvl4pPr>
            <a:lvl5pPr marL="2286000" lvl="4" indent="-342900" algn="l">
              <a:lnSpc>
                <a:spcPct val="90000"/>
              </a:lnSpc>
              <a:spcBef>
                <a:spcPts val="375"/>
              </a:spcBef>
              <a:spcAft>
                <a:spcPts val="0"/>
              </a:spcAft>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ru-RU" dirty="0"/>
              <a:t>Текст слайда</a:t>
            </a:r>
          </a:p>
          <a:p>
            <a:endParaRPr dirty="0"/>
          </a:p>
        </p:txBody>
      </p:sp>
      <p:sp>
        <p:nvSpPr>
          <p:cNvPr id="6" name="Google Shape;83;p17">
            <a:extLst>
              <a:ext uri="{FF2B5EF4-FFF2-40B4-BE49-F238E27FC236}">
                <a16:creationId xmlns="" xmlns:a16="http://schemas.microsoft.com/office/drawing/2014/main" id="{464BD804-D61C-41D4-836A-3F0D5620725E}"/>
              </a:ext>
            </a:extLst>
          </p:cNvPr>
          <p:cNvSpPr txBox="1">
            <a:spLocks noGrp="1"/>
          </p:cNvSpPr>
          <p:nvPr>
            <p:ph type="sldNum" idx="12"/>
          </p:nvPr>
        </p:nvSpPr>
        <p:spPr>
          <a:xfrm>
            <a:off x="273628" y="6434051"/>
            <a:ext cx="570309" cy="27525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ru-RU"/>
              <a:pPr marL="0" lvl="0" indent="0" algn="l" rtl="0">
                <a:spcBef>
                  <a:spcPts val="0"/>
                </a:spcBef>
                <a:spcAft>
                  <a:spcPts val="0"/>
                </a:spcAft>
                <a:buNone/>
              </a:pPr>
              <a:t>‹#›</a:t>
            </a:fld>
            <a:endParaRPr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Подзаголовок и Сравнение" userDrawn="1">
  <p:cSld name="Подзаголовок и Сравнение">
    <p:spTree>
      <p:nvGrpSpPr>
        <p:cNvPr id="1" name="Shape 63"/>
        <p:cNvGrpSpPr/>
        <p:nvPr/>
      </p:nvGrpSpPr>
      <p:grpSpPr>
        <a:xfrm>
          <a:off x="0" y="0"/>
          <a:ext cx="0" cy="0"/>
          <a:chOff x="0" y="0"/>
          <a:chExt cx="0" cy="0"/>
        </a:xfrm>
      </p:grpSpPr>
      <p:sp>
        <p:nvSpPr>
          <p:cNvPr id="7" name="Google Shape;83;p17">
            <a:extLst>
              <a:ext uri="{FF2B5EF4-FFF2-40B4-BE49-F238E27FC236}">
                <a16:creationId xmlns="" xmlns:a16="http://schemas.microsoft.com/office/drawing/2014/main" id="{A3BCCEBD-8EA8-458F-9BC3-430C03DA2D83}"/>
              </a:ext>
            </a:extLst>
          </p:cNvPr>
          <p:cNvSpPr txBox="1">
            <a:spLocks noGrp="1"/>
          </p:cNvSpPr>
          <p:nvPr>
            <p:ph type="sldNum" idx="12"/>
          </p:nvPr>
        </p:nvSpPr>
        <p:spPr>
          <a:xfrm>
            <a:off x="273628" y="6434051"/>
            <a:ext cx="632459" cy="27525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ru-RU"/>
              <a:pPr marL="0" lvl="0" indent="0" algn="l" rtl="0">
                <a:spcBef>
                  <a:spcPts val="0"/>
                </a:spcBef>
                <a:spcAft>
                  <a:spcPts val="0"/>
                </a:spcAft>
                <a:buNone/>
              </a:pPr>
              <a:t>‹#›</a:t>
            </a:fld>
            <a:endParaRPr dirty="0"/>
          </a:p>
        </p:txBody>
      </p:sp>
      <p:sp>
        <p:nvSpPr>
          <p:cNvPr id="8" name="Google Shape;47;p11">
            <a:extLst>
              <a:ext uri="{FF2B5EF4-FFF2-40B4-BE49-F238E27FC236}">
                <a16:creationId xmlns="" xmlns:a16="http://schemas.microsoft.com/office/drawing/2014/main" id="{BE73FDE2-AD6D-4536-979A-DFD5A5A120FB}"/>
              </a:ext>
            </a:extLst>
          </p:cNvPr>
          <p:cNvSpPr txBox="1">
            <a:spLocks noGrp="1"/>
          </p:cNvSpPr>
          <p:nvPr>
            <p:ph type="body" idx="13" hasCustomPrompt="1"/>
          </p:nvPr>
        </p:nvSpPr>
        <p:spPr>
          <a:xfrm>
            <a:off x="558781" y="1770664"/>
            <a:ext cx="5508000" cy="4507045"/>
          </a:xfrm>
          <a:prstGeom prst="rect">
            <a:avLst/>
          </a:prstGeom>
          <a:noFill/>
          <a:ln>
            <a:noFill/>
          </a:ln>
        </p:spPr>
        <p:txBody>
          <a:bodyPr spcFirstLastPara="1" wrap="square" lIns="91425" tIns="45700" rIns="91425" bIns="45700" anchor="t" anchorCtr="0">
            <a:normAutofit/>
          </a:bodyPr>
          <a:lstStyle>
            <a:lvl1pPr marL="76200" lvl="0" indent="0" algn="l">
              <a:lnSpc>
                <a:spcPct val="90000"/>
              </a:lnSpc>
              <a:spcBef>
                <a:spcPts val="750"/>
              </a:spcBef>
              <a:spcAft>
                <a:spcPts val="0"/>
              </a:spcAft>
              <a:buClr>
                <a:schemeClr val="accent1"/>
              </a:buClr>
              <a:buSzPts val="2400"/>
              <a:buNone/>
              <a:defRPr sz="2300">
                <a:latin typeface="ALS Sector Regular" panose="02000000000000000000" pitchFamily="2" charset="0"/>
                <a:ea typeface="Open Sans"/>
                <a:cs typeface="ALS Sector Regular" panose="02000000000000000000" pitchFamily="2" charset="0"/>
                <a:sym typeface="Open Sans"/>
              </a:defRPr>
            </a:lvl1pPr>
            <a:lvl2pPr marL="914400" lvl="1" indent="-355600" algn="l">
              <a:lnSpc>
                <a:spcPct val="90000"/>
              </a:lnSpc>
              <a:spcBef>
                <a:spcPts val="375"/>
              </a:spcBef>
              <a:spcAft>
                <a:spcPts val="0"/>
              </a:spcAft>
              <a:buClr>
                <a:schemeClr val="accent1"/>
              </a:buClr>
              <a:buSzPts val="2000"/>
              <a:buChar char="▪"/>
              <a:defRPr>
                <a:latin typeface="Open Sans"/>
                <a:ea typeface="Open Sans"/>
                <a:cs typeface="Open Sans"/>
                <a:sym typeface="Open Sans"/>
              </a:defRPr>
            </a:lvl2pPr>
            <a:lvl3pPr marL="1371600" lvl="2" indent="-330200" algn="l">
              <a:lnSpc>
                <a:spcPct val="90000"/>
              </a:lnSpc>
              <a:spcBef>
                <a:spcPts val="375"/>
              </a:spcBef>
              <a:spcAft>
                <a:spcPts val="0"/>
              </a:spcAft>
              <a:buClr>
                <a:schemeClr val="accent1"/>
              </a:buClr>
              <a:buSzPts val="1600"/>
              <a:buChar char="▪"/>
              <a:defRPr>
                <a:latin typeface="Open Sans"/>
                <a:ea typeface="Open Sans"/>
                <a:cs typeface="Open Sans"/>
                <a:sym typeface="Open Sans"/>
              </a:defRPr>
            </a:lvl3pPr>
            <a:lvl4pPr marL="1828800" lvl="3" indent="-317500" algn="l">
              <a:lnSpc>
                <a:spcPct val="90000"/>
              </a:lnSpc>
              <a:spcBef>
                <a:spcPts val="375"/>
              </a:spcBef>
              <a:spcAft>
                <a:spcPts val="0"/>
              </a:spcAft>
              <a:buClr>
                <a:schemeClr val="accent1"/>
              </a:buClr>
              <a:buSzPts val="1400"/>
              <a:buChar char="▪"/>
              <a:defRPr>
                <a:latin typeface="Open Sans"/>
                <a:ea typeface="Open Sans"/>
                <a:cs typeface="Open Sans"/>
                <a:sym typeface="Open Sans"/>
              </a:defRPr>
            </a:lvl4pPr>
            <a:lvl5pPr marL="2286000" lvl="4" indent="-317500" algn="l">
              <a:lnSpc>
                <a:spcPct val="90000"/>
              </a:lnSpc>
              <a:spcBef>
                <a:spcPts val="375"/>
              </a:spcBef>
              <a:spcAft>
                <a:spcPts val="0"/>
              </a:spcAft>
              <a:buClr>
                <a:schemeClr val="accent1"/>
              </a:buClr>
              <a:buSzPts val="1400"/>
              <a:buChar char="▪"/>
              <a:defRPr>
                <a:latin typeface="Open Sans"/>
                <a:ea typeface="Open Sans"/>
                <a:cs typeface="Open Sans"/>
                <a:sym typeface="Open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ru-RU" dirty="0"/>
              <a:t>Текст слайда</a:t>
            </a:r>
            <a:endParaRPr dirty="0"/>
          </a:p>
        </p:txBody>
      </p:sp>
      <p:sp>
        <p:nvSpPr>
          <p:cNvPr id="9" name="Google Shape;48;p11">
            <a:extLst>
              <a:ext uri="{FF2B5EF4-FFF2-40B4-BE49-F238E27FC236}">
                <a16:creationId xmlns="" xmlns:a16="http://schemas.microsoft.com/office/drawing/2014/main" id="{CDC7DB9F-D126-4C0F-900F-3ED455B7D4B6}"/>
              </a:ext>
            </a:extLst>
          </p:cNvPr>
          <p:cNvSpPr txBox="1">
            <a:spLocks noGrp="1"/>
          </p:cNvSpPr>
          <p:nvPr>
            <p:ph type="body" idx="2" hasCustomPrompt="1"/>
          </p:nvPr>
        </p:nvSpPr>
        <p:spPr>
          <a:xfrm>
            <a:off x="6241899" y="1770664"/>
            <a:ext cx="5508000" cy="4507045"/>
          </a:xfrm>
          <a:prstGeom prst="rect">
            <a:avLst/>
          </a:prstGeom>
          <a:noFill/>
          <a:ln>
            <a:noFill/>
          </a:ln>
        </p:spPr>
        <p:txBody>
          <a:bodyPr spcFirstLastPara="1" wrap="square" lIns="91425" tIns="45700" rIns="91425" bIns="45700" anchor="t" anchorCtr="0">
            <a:normAutofit/>
          </a:bodyPr>
          <a:lstStyle>
            <a:lvl1pPr marL="76200" lvl="0" indent="0" algn="l">
              <a:lnSpc>
                <a:spcPct val="90000"/>
              </a:lnSpc>
              <a:spcBef>
                <a:spcPts val="750"/>
              </a:spcBef>
              <a:spcAft>
                <a:spcPts val="0"/>
              </a:spcAft>
              <a:buClr>
                <a:schemeClr val="accent1"/>
              </a:buClr>
              <a:buSzPts val="2400"/>
              <a:buNone/>
              <a:defRPr sz="2300">
                <a:latin typeface="ALS Sector Regular" panose="02000000000000000000" pitchFamily="2" charset="0"/>
                <a:ea typeface="Open Sans"/>
                <a:cs typeface="ALS Sector Regular" panose="02000000000000000000" pitchFamily="2" charset="0"/>
                <a:sym typeface="Open Sans"/>
              </a:defRPr>
            </a:lvl1pPr>
            <a:lvl2pPr marL="914400" lvl="1" indent="-355600" algn="l">
              <a:lnSpc>
                <a:spcPct val="90000"/>
              </a:lnSpc>
              <a:spcBef>
                <a:spcPts val="375"/>
              </a:spcBef>
              <a:spcAft>
                <a:spcPts val="0"/>
              </a:spcAft>
              <a:buClr>
                <a:schemeClr val="accent1"/>
              </a:buClr>
              <a:buSzPts val="2000"/>
              <a:buChar char="▪"/>
              <a:defRPr>
                <a:latin typeface="Open Sans"/>
                <a:ea typeface="Open Sans"/>
                <a:cs typeface="Open Sans"/>
                <a:sym typeface="Open Sans"/>
              </a:defRPr>
            </a:lvl2pPr>
            <a:lvl3pPr marL="1371600" lvl="2" indent="-330200" algn="l">
              <a:lnSpc>
                <a:spcPct val="90000"/>
              </a:lnSpc>
              <a:spcBef>
                <a:spcPts val="375"/>
              </a:spcBef>
              <a:spcAft>
                <a:spcPts val="0"/>
              </a:spcAft>
              <a:buClr>
                <a:schemeClr val="accent1"/>
              </a:buClr>
              <a:buSzPts val="1600"/>
              <a:buChar char="▪"/>
              <a:defRPr>
                <a:latin typeface="Open Sans"/>
                <a:ea typeface="Open Sans"/>
                <a:cs typeface="Open Sans"/>
                <a:sym typeface="Open Sans"/>
              </a:defRPr>
            </a:lvl3pPr>
            <a:lvl4pPr marL="1828800" lvl="3" indent="-317500" algn="l">
              <a:lnSpc>
                <a:spcPct val="90000"/>
              </a:lnSpc>
              <a:spcBef>
                <a:spcPts val="375"/>
              </a:spcBef>
              <a:spcAft>
                <a:spcPts val="0"/>
              </a:spcAft>
              <a:buClr>
                <a:schemeClr val="accent1"/>
              </a:buClr>
              <a:buSzPts val="1400"/>
              <a:buChar char="▪"/>
              <a:defRPr>
                <a:latin typeface="Open Sans"/>
                <a:ea typeface="Open Sans"/>
                <a:cs typeface="Open Sans"/>
                <a:sym typeface="Open Sans"/>
              </a:defRPr>
            </a:lvl4pPr>
            <a:lvl5pPr marL="2286000" lvl="4" indent="-317500" algn="l">
              <a:lnSpc>
                <a:spcPct val="90000"/>
              </a:lnSpc>
              <a:spcBef>
                <a:spcPts val="375"/>
              </a:spcBef>
              <a:spcAft>
                <a:spcPts val="0"/>
              </a:spcAft>
              <a:buClr>
                <a:schemeClr val="accent1"/>
              </a:buClr>
              <a:buSzPts val="1400"/>
              <a:buChar char="▪"/>
              <a:defRPr>
                <a:latin typeface="Open Sans"/>
                <a:ea typeface="Open Sans"/>
                <a:cs typeface="Open Sans"/>
                <a:sym typeface="Open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ru-RU" dirty="0"/>
              <a:t>Текст слайда</a:t>
            </a:r>
            <a:endParaRPr dirty="0"/>
          </a:p>
        </p:txBody>
      </p:sp>
      <p:sp>
        <p:nvSpPr>
          <p:cNvPr id="6" name="Google Shape;30;p8">
            <a:extLst>
              <a:ext uri="{FF2B5EF4-FFF2-40B4-BE49-F238E27FC236}">
                <a16:creationId xmlns="" xmlns:a16="http://schemas.microsoft.com/office/drawing/2014/main" id="{0A0C615F-D144-44C1-91C6-0FB98026FAD0}"/>
              </a:ext>
            </a:extLst>
          </p:cNvPr>
          <p:cNvSpPr txBox="1">
            <a:spLocks noGrp="1"/>
          </p:cNvSpPr>
          <p:nvPr>
            <p:ph type="body" idx="14" hasCustomPrompt="1"/>
          </p:nvPr>
        </p:nvSpPr>
        <p:spPr>
          <a:xfrm>
            <a:off x="558782" y="1185979"/>
            <a:ext cx="11196533" cy="58468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SzPts val="3200"/>
              <a:buNone/>
              <a:defRPr sz="2700">
                <a:solidFill>
                  <a:srgbClr val="F1BE29"/>
                </a:solidFill>
                <a:latin typeface="ALS Sector Regular" panose="02000000000000000000" pitchFamily="2" charset="0"/>
                <a:ea typeface="Open Sans"/>
                <a:cs typeface="ALS Sector Regular" panose="02000000000000000000" pitchFamily="2" charset="0"/>
                <a:sym typeface="Open Sans"/>
              </a:defRPr>
            </a:lvl1pPr>
            <a:lvl2pPr marL="914400" lvl="1" indent="-228600" algn="l">
              <a:lnSpc>
                <a:spcPct val="90000"/>
              </a:lnSpc>
              <a:spcBef>
                <a:spcPts val="375"/>
              </a:spcBef>
              <a:spcAft>
                <a:spcPts val="0"/>
              </a:spcAft>
              <a:buSzPts val="2000"/>
              <a:buNone/>
              <a:defRPr/>
            </a:lvl2pPr>
            <a:lvl3pPr marL="1371600" lvl="2" indent="-342900" algn="l">
              <a:lnSpc>
                <a:spcPct val="90000"/>
              </a:lnSpc>
              <a:spcBef>
                <a:spcPts val="375"/>
              </a:spcBef>
              <a:spcAft>
                <a:spcPts val="0"/>
              </a:spcAft>
              <a:buSzPts val="1800"/>
              <a:buChar char="▪"/>
              <a:defRPr/>
            </a:lvl3pPr>
            <a:lvl4pPr marL="1828800" lvl="3" indent="-342900" algn="l">
              <a:lnSpc>
                <a:spcPct val="90000"/>
              </a:lnSpc>
              <a:spcBef>
                <a:spcPts val="375"/>
              </a:spcBef>
              <a:spcAft>
                <a:spcPts val="0"/>
              </a:spcAft>
              <a:buSzPts val="1800"/>
              <a:buChar char="▪"/>
              <a:defRPr/>
            </a:lvl4pPr>
            <a:lvl5pPr marL="2286000" lvl="4" indent="-342900" algn="l">
              <a:lnSpc>
                <a:spcPct val="90000"/>
              </a:lnSpc>
              <a:spcBef>
                <a:spcPts val="375"/>
              </a:spcBef>
              <a:spcAft>
                <a:spcPts val="0"/>
              </a:spcAft>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ru-RU" dirty="0"/>
              <a:t>Подзаголовок слайда</a:t>
            </a:r>
          </a:p>
        </p:txBody>
      </p:sp>
    </p:spTree>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Только заголовок" userDrawn="1">
  <p:cSld name="TITLE_ONLY">
    <p:spTree>
      <p:nvGrpSpPr>
        <p:cNvPr id="1" name="Shape 69"/>
        <p:cNvGrpSpPr/>
        <p:nvPr/>
      </p:nvGrpSpPr>
      <p:grpSpPr>
        <a:xfrm>
          <a:off x="0" y="0"/>
          <a:ext cx="0" cy="0"/>
          <a:chOff x="0" y="0"/>
          <a:chExt cx="0" cy="0"/>
        </a:xfrm>
      </p:grpSpPr>
      <p:sp>
        <p:nvSpPr>
          <p:cNvPr id="4" name="Google Shape;83;p17">
            <a:extLst>
              <a:ext uri="{FF2B5EF4-FFF2-40B4-BE49-F238E27FC236}">
                <a16:creationId xmlns="" xmlns:a16="http://schemas.microsoft.com/office/drawing/2014/main" id="{3C33CCE7-3AA5-4E4A-9FB4-1EE49FE9D890}"/>
              </a:ext>
            </a:extLst>
          </p:cNvPr>
          <p:cNvSpPr txBox="1">
            <a:spLocks noGrp="1"/>
          </p:cNvSpPr>
          <p:nvPr>
            <p:ph type="sldNum" idx="12"/>
          </p:nvPr>
        </p:nvSpPr>
        <p:spPr>
          <a:xfrm>
            <a:off x="273628" y="6434051"/>
            <a:ext cx="570309" cy="27525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ru-RU"/>
              <a:pPr marL="0" lvl="0" indent="0" algn="l" rtl="0">
                <a:spcBef>
                  <a:spcPts val="0"/>
                </a:spcBef>
                <a:spcAft>
                  <a:spcPts val="0"/>
                </a:spcAft>
                <a:buNone/>
              </a:pPr>
              <a:t>‹#›</a:t>
            </a:fld>
            <a:endParaRPr dirty="0"/>
          </a:p>
        </p:txBody>
      </p:sp>
    </p:spTree>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Пустой слайд" type="blank">
  <p:cSld name="BLANK">
    <p:spTree>
      <p:nvGrpSpPr>
        <p:cNvPr id="1" name="Shape 72"/>
        <p:cNvGrpSpPr/>
        <p:nvPr/>
      </p:nvGrpSpPr>
      <p:grpSpPr>
        <a:xfrm>
          <a:off x="0" y="0"/>
          <a:ext cx="0" cy="0"/>
          <a:chOff x="0" y="0"/>
          <a:chExt cx="0" cy="0"/>
        </a:xfrm>
      </p:grpSpPr>
      <p:sp>
        <p:nvSpPr>
          <p:cNvPr id="3" name="Google Shape;83;p17">
            <a:extLst>
              <a:ext uri="{FF2B5EF4-FFF2-40B4-BE49-F238E27FC236}">
                <a16:creationId xmlns="" xmlns:a16="http://schemas.microsoft.com/office/drawing/2014/main" id="{0CA1A5D0-6F6B-4B83-84EB-024B06E2BB76}"/>
              </a:ext>
            </a:extLst>
          </p:cNvPr>
          <p:cNvSpPr txBox="1">
            <a:spLocks noGrp="1"/>
          </p:cNvSpPr>
          <p:nvPr>
            <p:ph type="sldNum" idx="12"/>
          </p:nvPr>
        </p:nvSpPr>
        <p:spPr>
          <a:xfrm>
            <a:off x="273628" y="6434051"/>
            <a:ext cx="570309" cy="27525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ru-RU"/>
              <a:pPr marL="0" lvl="0" indent="0" algn="l" rtl="0">
                <a:spcBef>
                  <a:spcPts val="0"/>
                </a:spcBef>
                <a:spcAft>
                  <a:spcPts val="0"/>
                </a:spcAft>
                <a:buNone/>
              </a:pPr>
              <a:t>‹#›</a:t>
            </a:fld>
            <a:endParaRPr dirty="0"/>
          </a:p>
        </p:txBody>
      </p:sp>
    </p:spTree>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Заголовок, текст и объект" userDrawn="1">
  <p:cSld name="Заголовок, текст и объект">
    <p:spTree>
      <p:nvGrpSpPr>
        <p:cNvPr id="1" name="Shape 79"/>
        <p:cNvGrpSpPr/>
        <p:nvPr/>
      </p:nvGrpSpPr>
      <p:grpSpPr>
        <a:xfrm>
          <a:off x="0" y="0"/>
          <a:ext cx="0" cy="0"/>
          <a:chOff x="0" y="0"/>
          <a:chExt cx="0" cy="0"/>
        </a:xfrm>
      </p:grpSpPr>
      <p:sp>
        <p:nvSpPr>
          <p:cNvPr id="81" name="Google Shape;81;p17"/>
          <p:cNvSpPr txBox="1">
            <a:spLocks noGrp="1"/>
          </p:cNvSpPr>
          <p:nvPr>
            <p:ph type="body" idx="1" hasCustomPrompt="1"/>
          </p:nvPr>
        </p:nvSpPr>
        <p:spPr>
          <a:xfrm>
            <a:off x="5183187" y="1301263"/>
            <a:ext cx="6735185" cy="4908344"/>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750"/>
              </a:spcBef>
              <a:spcAft>
                <a:spcPts val="0"/>
              </a:spcAft>
              <a:buClr>
                <a:schemeClr val="accent1"/>
              </a:buClr>
              <a:buSzPts val="2400"/>
              <a:buChar char="▪"/>
              <a:defRPr sz="2300">
                <a:latin typeface="ALS Sector Regular" panose="02000000000000000000" pitchFamily="2" charset="0"/>
                <a:ea typeface="Open Sans"/>
                <a:cs typeface="ALS Sector Regular" panose="02000000000000000000" pitchFamily="2" charset="0"/>
                <a:sym typeface="Open Sans"/>
              </a:defRPr>
            </a:lvl1pPr>
            <a:lvl2pPr marL="914400" lvl="1" indent="-361950" algn="l">
              <a:lnSpc>
                <a:spcPct val="90000"/>
              </a:lnSpc>
              <a:spcBef>
                <a:spcPts val="375"/>
              </a:spcBef>
              <a:spcAft>
                <a:spcPts val="0"/>
              </a:spcAft>
              <a:buClr>
                <a:schemeClr val="accent1"/>
              </a:buClr>
              <a:buSzPts val="2100"/>
              <a:buChar char="▪"/>
              <a:defRPr sz="2100">
                <a:latin typeface="Open Sans"/>
                <a:ea typeface="Open Sans"/>
                <a:cs typeface="Open Sans"/>
                <a:sym typeface="Open Sans"/>
              </a:defRPr>
            </a:lvl2pPr>
            <a:lvl3pPr marL="1371600" lvl="2" indent="-342900" algn="l">
              <a:lnSpc>
                <a:spcPct val="90000"/>
              </a:lnSpc>
              <a:spcBef>
                <a:spcPts val="375"/>
              </a:spcBef>
              <a:spcAft>
                <a:spcPts val="0"/>
              </a:spcAft>
              <a:buClr>
                <a:schemeClr val="accent1"/>
              </a:buClr>
              <a:buSzPts val="1800"/>
              <a:buChar char="▪"/>
              <a:defRPr sz="1800">
                <a:latin typeface="Open Sans"/>
                <a:ea typeface="Open Sans"/>
                <a:cs typeface="Open Sans"/>
                <a:sym typeface="Open Sans"/>
              </a:defRPr>
            </a:lvl3pPr>
            <a:lvl4pPr marL="1828800" lvl="3" indent="-323850" algn="l">
              <a:lnSpc>
                <a:spcPct val="90000"/>
              </a:lnSpc>
              <a:spcBef>
                <a:spcPts val="375"/>
              </a:spcBef>
              <a:spcAft>
                <a:spcPts val="0"/>
              </a:spcAft>
              <a:buClr>
                <a:schemeClr val="accent1"/>
              </a:buClr>
              <a:buSzPts val="1500"/>
              <a:buChar char="▪"/>
              <a:defRPr sz="1500">
                <a:latin typeface="Open Sans"/>
                <a:ea typeface="Open Sans"/>
                <a:cs typeface="Open Sans"/>
                <a:sym typeface="Open Sans"/>
              </a:defRPr>
            </a:lvl4pPr>
            <a:lvl5pPr marL="2286000" lvl="4" indent="-323850" algn="l">
              <a:lnSpc>
                <a:spcPct val="90000"/>
              </a:lnSpc>
              <a:spcBef>
                <a:spcPts val="375"/>
              </a:spcBef>
              <a:spcAft>
                <a:spcPts val="0"/>
              </a:spcAft>
              <a:buClr>
                <a:schemeClr val="accent1"/>
              </a:buClr>
              <a:buSzPts val="1500"/>
              <a:buChar char="▪"/>
              <a:defRPr sz="1500">
                <a:latin typeface="Open Sans"/>
                <a:ea typeface="Open Sans"/>
                <a:cs typeface="Open Sans"/>
                <a:sym typeface="Open Sans"/>
              </a:defRPr>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r>
              <a:rPr lang="ru-RU" dirty="0"/>
              <a:t>Текст слайда</a:t>
            </a:r>
            <a:endParaRPr dirty="0"/>
          </a:p>
        </p:txBody>
      </p:sp>
      <p:sp>
        <p:nvSpPr>
          <p:cNvPr id="82" name="Google Shape;82;p17"/>
          <p:cNvSpPr txBox="1">
            <a:spLocks noGrp="1"/>
          </p:cNvSpPr>
          <p:nvPr>
            <p:ph type="body" idx="2" hasCustomPrompt="1"/>
          </p:nvPr>
        </p:nvSpPr>
        <p:spPr>
          <a:xfrm>
            <a:off x="273628" y="1301263"/>
            <a:ext cx="4784147" cy="4908344"/>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750"/>
              </a:spcBef>
              <a:spcAft>
                <a:spcPts val="0"/>
              </a:spcAft>
              <a:buClr>
                <a:schemeClr val="accent1"/>
              </a:buClr>
              <a:buSzPts val="2400"/>
              <a:buFont typeface="Noto Sans Symbols"/>
              <a:buChar char="▪"/>
              <a:defRPr sz="2300">
                <a:latin typeface="ALS Sector Regular" panose="02000000000000000000" pitchFamily="2" charset="0"/>
                <a:ea typeface="Open Sans"/>
                <a:cs typeface="ALS Sector Regular" panose="02000000000000000000" pitchFamily="2" charset="0"/>
                <a:sym typeface="Open Sans"/>
              </a:defRPr>
            </a:lvl1pPr>
            <a:lvl2pPr marL="914400" lvl="1" indent="-342900" algn="l">
              <a:lnSpc>
                <a:spcPct val="90000"/>
              </a:lnSpc>
              <a:spcBef>
                <a:spcPts val="375"/>
              </a:spcBef>
              <a:spcAft>
                <a:spcPts val="0"/>
              </a:spcAft>
              <a:buClr>
                <a:schemeClr val="accent1"/>
              </a:buClr>
              <a:buSzPts val="1800"/>
              <a:buFont typeface="Noto Sans Symbols"/>
              <a:buChar char="▪"/>
              <a:defRPr sz="1800">
                <a:latin typeface="Open Sans"/>
                <a:ea typeface="Open Sans"/>
                <a:cs typeface="Open Sans"/>
                <a:sym typeface="Open Sans"/>
              </a:defRPr>
            </a:lvl2pPr>
            <a:lvl3pPr marL="1371600" lvl="2" indent="-317500" algn="l">
              <a:lnSpc>
                <a:spcPct val="90000"/>
              </a:lnSpc>
              <a:spcBef>
                <a:spcPts val="375"/>
              </a:spcBef>
              <a:spcAft>
                <a:spcPts val="0"/>
              </a:spcAft>
              <a:buClr>
                <a:schemeClr val="accent1"/>
              </a:buClr>
              <a:buSzPts val="1400"/>
              <a:buFont typeface="Noto Sans Symbols"/>
              <a:buChar char="▪"/>
              <a:defRPr sz="1400">
                <a:latin typeface="Open Sans"/>
                <a:ea typeface="Open Sans"/>
                <a:cs typeface="Open Sans"/>
                <a:sym typeface="Open Sans"/>
              </a:defRPr>
            </a:lvl3pPr>
            <a:lvl4pPr marL="1828800" lvl="3" indent="-298450" algn="l">
              <a:lnSpc>
                <a:spcPct val="90000"/>
              </a:lnSpc>
              <a:spcBef>
                <a:spcPts val="375"/>
              </a:spcBef>
              <a:spcAft>
                <a:spcPts val="0"/>
              </a:spcAft>
              <a:buClr>
                <a:schemeClr val="accent1"/>
              </a:buClr>
              <a:buSzPts val="1100"/>
              <a:buFont typeface="Noto Sans Symbols"/>
              <a:buChar char="▪"/>
              <a:defRPr sz="1100">
                <a:latin typeface="Open Sans"/>
                <a:ea typeface="Open Sans"/>
                <a:cs typeface="Open Sans"/>
                <a:sym typeface="Open Sans"/>
              </a:defRPr>
            </a:lvl4pPr>
            <a:lvl5pPr marL="2286000" lvl="4" indent="-298450" algn="l">
              <a:lnSpc>
                <a:spcPct val="90000"/>
              </a:lnSpc>
              <a:spcBef>
                <a:spcPts val="375"/>
              </a:spcBef>
              <a:spcAft>
                <a:spcPts val="0"/>
              </a:spcAft>
              <a:buClr>
                <a:schemeClr val="accent1"/>
              </a:buClr>
              <a:buSzPts val="1100"/>
              <a:buFont typeface="Noto Sans Symbols"/>
              <a:buChar char="▪"/>
              <a:defRPr sz="1100">
                <a:latin typeface="Open Sans"/>
                <a:ea typeface="Open Sans"/>
                <a:cs typeface="Open Sans"/>
                <a:sym typeface="Open Sans"/>
              </a:defRPr>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r>
              <a:rPr lang="ru-RU" dirty="0"/>
              <a:t>Текст слайда</a:t>
            </a:r>
            <a:endParaRPr dirty="0"/>
          </a:p>
        </p:txBody>
      </p:sp>
      <p:sp>
        <p:nvSpPr>
          <p:cNvPr id="83" name="Google Shape;83;p17"/>
          <p:cNvSpPr txBox="1">
            <a:spLocks noGrp="1"/>
          </p:cNvSpPr>
          <p:nvPr>
            <p:ph type="sldNum" idx="12"/>
          </p:nvPr>
        </p:nvSpPr>
        <p:spPr>
          <a:xfrm>
            <a:off x="273628" y="6434051"/>
            <a:ext cx="570309" cy="27525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ru-RU"/>
              <a:pPr marL="0" lvl="0" indent="0" algn="l" rtl="0">
                <a:spcBef>
                  <a:spcPts val="0"/>
                </a:spcBef>
                <a:spcAft>
                  <a:spcPts val="0"/>
                </a:spcAft>
                <a:buNone/>
              </a:pPr>
              <a:t>‹#›</a:t>
            </a:fld>
            <a:endParaRPr dirty="0"/>
          </a:p>
        </p:txBody>
      </p:sp>
    </p:spTree>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Объект с подписью" type="objTx">
  <p:cSld name="OBJECT_WITH_CAPTION_TEXT">
    <p:spTree>
      <p:nvGrpSpPr>
        <p:cNvPr id="1" name="Shape 74"/>
        <p:cNvGrpSpPr/>
        <p:nvPr/>
      </p:nvGrpSpPr>
      <p:grpSpPr>
        <a:xfrm>
          <a:off x="0" y="0"/>
          <a:ext cx="0" cy="0"/>
          <a:chOff x="0" y="0"/>
          <a:chExt cx="0" cy="0"/>
        </a:xfrm>
      </p:grpSpPr>
      <p:sp>
        <p:nvSpPr>
          <p:cNvPr id="75" name="Google Shape;75;p16"/>
          <p:cNvSpPr txBox="1">
            <a:spLocks noGrp="1"/>
          </p:cNvSpPr>
          <p:nvPr>
            <p:ph type="title" hasCustomPrompt="1"/>
          </p:nvPr>
        </p:nvSpPr>
        <p:spPr>
          <a:xfrm>
            <a:off x="273628" y="1213658"/>
            <a:ext cx="4702029" cy="84374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200"/>
              <a:buFont typeface="Open Sans"/>
              <a:buNone/>
              <a:defRPr sz="2700">
                <a:latin typeface="ALS Sector Bold" pitchFamily="2" charset="0"/>
                <a:ea typeface="Open Sans"/>
                <a:cs typeface="ALS Sector Bold" pitchFamily="2" charset="0"/>
                <a:sym typeface="Open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ru-RU" sz="2700" dirty="0"/>
              <a:t>Заголовок слайда</a:t>
            </a:r>
            <a:endParaRPr dirty="0"/>
          </a:p>
        </p:txBody>
      </p:sp>
      <p:sp>
        <p:nvSpPr>
          <p:cNvPr id="76" name="Google Shape;76;p16"/>
          <p:cNvSpPr txBox="1">
            <a:spLocks noGrp="1"/>
          </p:cNvSpPr>
          <p:nvPr>
            <p:ph type="body" idx="1" hasCustomPrompt="1"/>
          </p:nvPr>
        </p:nvSpPr>
        <p:spPr>
          <a:xfrm>
            <a:off x="5183187" y="311727"/>
            <a:ext cx="6735185" cy="5549327"/>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750"/>
              </a:spcBef>
              <a:spcAft>
                <a:spcPts val="0"/>
              </a:spcAft>
              <a:buClr>
                <a:schemeClr val="accent1"/>
              </a:buClr>
              <a:buSzPts val="2400"/>
              <a:buChar char="▪"/>
              <a:defRPr sz="2700">
                <a:latin typeface="ALS Sector Regular" panose="02000000000000000000" pitchFamily="2" charset="0"/>
                <a:cs typeface="ALS Sector Regular" panose="02000000000000000000" pitchFamily="2" charset="0"/>
              </a:defRPr>
            </a:lvl1pPr>
            <a:lvl2pPr marL="914400" lvl="1" indent="-361950" algn="l">
              <a:lnSpc>
                <a:spcPct val="90000"/>
              </a:lnSpc>
              <a:spcBef>
                <a:spcPts val="375"/>
              </a:spcBef>
              <a:spcAft>
                <a:spcPts val="0"/>
              </a:spcAft>
              <a:buClr>
                <a:schemeClr val="accent1"/>
              </a:buClr>
              <a:buSzPts val="2100"/>
              <a:buChar char="▪"/>
              <a:defRPr sz="2100"/>
            </a:lvl2pPr>
            <a:lvl3pPr marL="1371600" lvl="2" indent="-342900" algn="l">
              <a:lnSpc>
                <a:spcPct val="90000"/>
              </a:lnSpc>
              <a:spcBef>
                <a:spcPts val="375"/>
              </a:spcBef>
              <a:spcAft>
                <a:spcPts val="0"/>
              </a:spcAft>
              <a:buClr>
                <a:schemeClr val="accent1"/>
              </a:buClr>
              <a:buSzPts val="1800"/>
              <a:buChar char="▪"/>
              <a:defRPr sz="1800"/>
            </a:lvl3pPr>
            <a:lvl4pPr marL="1828800" lvl="3" indent="-323850" algn="l">
              <a:lnSpc>
                <a:spcPct val="90000"/>
              </a:lnSpc>
              <a:spcBef>
                <a:spcPts val="375"/>
              </a:spcBef>
              <a:spcAft>
                <a:spcPts val="0"/>
              </a:spcAft>
              <a:buClr>
                <a:schemeClr val="accent1"/>
              </a:buClr>
              <a:buSzPts val="1500"/>
              <a:buChar char="▪"/>
              <a:defRPr sz="1500"/>
            </a:lvl4pPr>
            <a:lvl5pPr marL="2286000" lvl="4" indent="-323850" algn="l">
              <a:lnSpc>
                <a:spcPct val="90000"/>
              </a:lnSpc>
              <a:spcBef>
                <a:spcPts val="375"/>
              </a:spcBef>
              <a:spcAft>
                <a:spcPts val="0"/>
              </a:spcAft>
              <a:buClr>
                <a:schemeClr val="accent1"/>
              </a:buClr>
              <a:buSzPts val="1500"/>
              <a:buChar char="▪"/>
              <a:defRPr sz="1500"/>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r>
              <a:rPr lang="ru-RU" dirty="0"/>
              <a:t>Текст слайда</a:t>
            </a:r>
            <a:endParaRPr dirty="0"/>
          </a:p>
        </p:txBody>
      </p:sp>
      <p:sp>
        <p:nvSpPr>
          <p:cNvPr id="77" name="Google Shape;77;p16"/>
          <p:cNvSpPr txBox="1">
            <a:spLocks noGrp="1"/>
          </p:cNvSpPr>
          <p:nvPr>
            <p:ph type="body" idx="2" hasCustomPrompt="1"/>
          </p:nvPr>
        </p:nvSpPr>
        <p:spPr>
          <a:xfrm>
            <a:off x="273628" y="2057400"/>
            <a:ext cx="4702029" cy="3811588"/>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750"/>
              </a:spcBef>
              <a:spcAft>
                <a:spcPts val="0"/>
              </a:spcAft>
              <a:buClr>
                <a:schemeClr val="accent1"/>
              </a:buClr>
              <a:buSzPts val="2400"/>
              <a:buFont typeface="Noto Sans Symbols"/>
              <a:buChar char="▪"/>
              <a:defRPr sz="1300">
                <a:latin typeface="ALS Sector Regular" panose="02000000000000000000" pitchFamily="2" charset="0"/>
                <a:ea typeface="Open Sans"/>
                <a:cs typeface="ALS Sector Regular" panose="02000000000000000000" pitchFamily="2" charset="0"/>
                <a:sym typeface="Open Sans"/>
              </a:defRPr>
            </a:lvl1pPr>
            <a:lvl2pPr marL="914400" lvl="1" indent="-342900" algn="l">
              <a:lnSpc>
                <a:spcPct val="90000"/>
              </a:lnSpc>
              <a:spcBef>
                <a:spcPts val="375"/>
              </a:spcBef>
              <a:spcAft>
                <a:spcPts val="0"/>
              </a:spcAft>
              <a:buClr>
                <a:schemeClr val="accent1"/>
              </a:buClr>
              <a:buSzPts val="1800"/>
              <a:buFont typeface="Noto Sans Symbols"/>
              <a:buChar char="▪"/>
              <a:defRPr sz="1800">
                <a:latin typeface="Open Sans"/>
                <a:ea typeface="Open Sans"/>
                <a:cs typeface="Open Sans"/>
                <a:sym typeface="Open Sans"/>
              </a:defRPr>
            </a:lvl2pPr>
            <a:lvl3pPr marL="1371600" lvl="2" indent="-317500" algn="l">
              <a:lnSpc>
                <a:spcPct val="90000"/>
              </a:lnSpc>
              <a:spcBef>
                <a:spcPts val="375"/>
              </a:spcBef>
              <a:spcAft>
                <a:spcPts val="0"/>
              </a:spcAft>
              <a:buClr>
                <a:schemeClr val="accent1"/>
              </a:buClr>
              <a:buSzPts val="1400"/>
              <a:buFont typeface="Noto Sans Symbols"/>
              <a:buChar char="▪"/>
              <a:defRPr sz="1400">
                <a:latin typeface="Open Sans"/>
                <a:ea typeface="Open Sans"/>
                <a:cs typeface="Open Sans"/>
                <a:sym typeface="Open Sans"/>
              </a:defRPr>
            </a:lvl3pPr>
            <a:lvl4pPr marL="1828800" lvl="3" indent="-298450" algn="l">
              <a:lnSpc>
                <a:spcPct val="90000"/>
              </a:lnSpc>
              <a:spcBef>
                <a:spcPts val="375"/>
              </a:spcBef>
              <a:spcAft>
                <a:spcPts val="0"/>
              </a:spcAft>
              <a:buClr>
                <a:schemeClr val="accent1"/>
              </a:buClr>
              <a:buSzPts val="1100"/>
              <a:buFont typeface="Noto Sans Symbols"/>
              <a:buChar char="▪"/>
              <a:defRPr sz="1100">
                <a:latin typeface="Open Sans"/>
                <a:ea typeface="Open Sans"/>
                <a:cs typeface="Open Sans"/>
                <a:sym typeface="Open Sans"/>
              </a:defRPr>
            </a:lvl4pPr>
            <a:lvl5pPr marL="2286000" lvl="4" indent="-298450" algn="l">
              <a:lnSpc>
                <a:spcPct val="90000"/>
              </a:lnSpc>
              <a:spcBef>
                <a:spcPts val="375"/>
              </a:spcBef>
              <a:spcAft>
                <a:spcPts val="0"/>
              </a:spcAft>
              <a:buClr>
                <a:schemeClr val="accent1"/>
              </a:buClr>
              <a:buSzPts val="1100"/>
              <a:buFont typeface="Noto Sans Symbols"/>
              <a:buChar char="▪"/>
              <a:defRPr sz="1100">
                <a:latin typeface="Open Sans"/>
                <a:ea typeface="Open Sans"/>
                <a:cs typeface="Open Sans"/>
                <a:sym typeface="Open Sans"/>
              </a:defRPr>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r>
              <a:rPr lang="ru-RU" dirty="0"/>
              <a:t>Текст слайда</a:t>
            </a:r>
            <a:endParaRPr dirty="0"/>
          </a:p>
        </p:txBody>
      </p:sp>
      <p:sp>
        <p:nvSpPr>
          <p:cNvPr id="6" name="Google Shape;83;p17">
            <a:extLst>
              <a:ext uri="{FF2B5EF4-FFF2-40B4-BE49-F238E27FC236}">
                <a16:creationId xmlns="" xmlns:a16="http://schemas.microsoft.com/office/drawing/2014/main" id="{375ED264-9BE6-45D1-BEF5-3485B756C4E8}"/>
              </a:ext>
            </a:extLst>
          </p:cNvPr>
          <p:cNvSpPr txBox="1">
            <a:spLocks noGrp="1"/>
          </p:cNvSpPr>
          <p:nvPr>
            <p:ph type="sldNum" idx="12"/>
          </p:nvPr>
        </p:nvSpPr>
        <p:spPr>
          <a:xfrm>
            <a:off x="273628" y="6434051"/>
            <a:ext cx="570309" cy="27525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ru-RU"/>
              <a:pPr marL="0" lvl="0" indent="0" algn="l" rtl="0">
                <a:spcBef>
                  <a:spcPts val="0"/>
                </a:spcBef>
                <a:spcAft>
                  <a:spcPts val="0"/>
                </a:spcAft>
                <a:buNone/>
              </a:pPr>
              <a:t>‹#›</a:t>
            </a:fld>
            <a:endParaRPr dirty="0"/>
          </a:p>
        </p:txBody>
      </p:sp>
    </p:spTree>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Рисунок с подписью" type="picTx">
  <p:cSld name="PICTURE_WITH_CAPTION_TEXT">
    <p:spTree>
      <p:nvGrpSpPr>
        <p:cNvPr id="1" name="Shape 84"/>
        <p:cNvGrpSpPr/>
        <p:nvPr/>
      </p:nvGrpSpPr>
      <p:grpSpPr>
        <a:xfrm>
          <a:off x="0" y="0"/>
          <a:ext cx="0" cy="0"/>
          <a:chOff x="0" y="0"/>
          <a:chExt cx="0" cy="0"/>
        </a:xfrm>
      </p:grpSpPr>
      <p:sp>
        <p:nvSpPr>
          <p:cNvPr id="85" name="Google Shape;85;p18"/>
          <p:cNvSpPr txBox="1">
            <a:spLocks noGrp="1"/>
          </p:cNvSpPr>
          <p:nvPr>
            <p:ph type="title" hasCustomPrompt="1"/>
          </p:nvPr>
        </p:nvSpPr>
        <p:spPr>
          <a:xfrm>
            <a:off x="322118" y="1197033"/>
            <a:ext cx="4449907" cy="86036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600"/>
              <a:buFont typeface="Open Sans"/>
              <a:buNone/>
              <a:defRPr sz="2700">
                <a:latin typeface="ALS Sector Bold" pitchFamily="2" charset="0"/>
                <a:ea typeface="Open Sans"/>
                <a:cs typeface="ALS Sector Bold" pitchFamily="2" charset="0"/>
                <a:sym typeface="Open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ru-RU" sz="2700" dirty="0"/>
              <a:t>Заголовок слайда</a:t>
            </a:r>
            <a:endParaRPr dirty="0"/>
          </a:p>
        </p:txBody>
      </p:sp>
      <p:sp>
        <p:nvSpPr>
          <p:cNvPr id="86" name="Google Shape;86;p18"/>
          <p:cNvSpPr>
            <a:spLocks noGrp="1"/>
          </p:cNvSpPr>
          <p:nvPr>
            <p:ph type="pic" idx="2" hasCustomPrompt="1"/>
          </p:nvPr>
        </p:nvSpPr>
        <p:spPr>
          <a:xfrm>
            <a:off x="5287096" y="238509"/>
            <a:ext cx="6582785" cy="5627304"/>
          </a:xfrm>
          <a:prstGeom prst="rect">
            <a:avLst/>
          </a:prstGeom>
          <a:noFill/>
          <a:ln>
            <a:noFill/>
          </a:ln>
          <a:effectLst>
            <a:outerShdw blurRad="190500" dist="228600" dir="2700000" algn="ctr">
              <a:srgbClr val="000000">
                <a:alpha val="29803"/>
              </a:srgbClr>
            </a:outerShdw>
          </a:effectLst>
        </p:spPr>
        <p:txBody>
          <a:bodyPr>
            <a:normAutofit/>
          </a:bodyPr>
          <a:lstStyle>
            <a:lvl1pPr>
              <a:defRPr sz="2300">
                <a:latin typeface="ALS Sector Regular" panose="02000000000000000000" pitchFamily="2" charset="0"/>
                <a:cs typeface="ALS Sector Regular" panose="02000000000000000000" pitchFamily="2" charset="0"/>
              </a:defRPr>
            </a:lvl1pPr>
          </a:lstStyle>
          <a:p>
            <a:r>
              <a:rPr lang="ru-RU" dirty="0"/>
              <a:t>Рисунок</a:t>
            </a:r>
          </a:p>
        </p:txBody>
      </p:sp>
      <p:sp>
        <p:nvSpPr>
          <p:cNvPr id="87" name="Google Shape;87;p18"/>
          <p:cNvSpPr txBox="1">
            <a:spLocks noGrp="1"/>
          </p:cNvSpPr>
          <p:nvPr>
            <p:ph type="body" idx="1" hasCustomPrompt="1"/>
          </p:nvPr>
        </p:nvSpPr>
        <p:spPr>
          <a:xfrm>
            <a:off x="322118" y="2057400"/>
            <a:ext cx="4449907" cy="3811588"/>
          </a:xfrm>
          <a:prstGeom prst="rect">
            <a:avLst/>
          </a:prstGeom>
          <a:noFill/>
          <a:ln>
            <a:noFill/>
          </a:ln>
        </p:spPr>
        <p:txBody>
          <a:bodyPr spcFirstLastPara="1" wrap="square" lIns="91425" tIns="45700" rIns="91425" bIns="45700" anchor="t" anchorCtr="0">
            <a:normAutofit/>
          </a:bodyPr>
          <a:lstStyle>
            <a:lvl1pPr marL="76200" lvl="0" indent="0" algn="l">
              <a:lnSpc>
                <a:spcPct val="90000"/>
              </a:lnSpc>
              <a:spcBef>
                <a:spcPts val="750"/>
              </a:spcBef>
              <a:spcAft>
                <a:spcPts val="0"/>
              </a:spcAft>
              <a:buClr>
                <a:schemeClr val="accent1"/>
              </a:buClr>
              <a:buSzPts val="2400"/>
              <a:buFont typeface="Noto Sans Symbols"/>
              <a:buNone/>
              <a:defRPr sz="1300">
                <a:latin typeface="ALS Sector Regular" panose="02000000000000000000" pitchFamily="2" charset="0"/>
                <a:ea typeface="Open Sans"/>
                <a:cs typeface="ALS Sector Regular" panose="02000000000000000000" pitchFamily="2" charset="0"/>
                <a:sym typeface="Open Sans"/>
              </a:defRPr>
            </a:lvl1pPr>
            <a:lvl2pPr marL="914400" lvl="1" indent="-342900" algn="l">
              <a:lnSpc>
                <a:spcPct val="90000"/>
              </a:lnSpc>
              <a:spcBef>
                <a:spcPts val="375"/>
              </a:spcBef>
              <a:spcAft>
                <a:spcPts val="0"/>
              </a:spcAft>
              <a:buClr>
                <a:schemeClr val="accent1"/>
              </a:buClr>
              <a:buSzPts val="1800"/>
              <a:buFont typeface="Noto Sans Symbols"/>
              <a:buChar char="▪"/>
              <a:defRPr sz="1800">
                <a:latin typeface="Open Sans"/>
                <a:ea typeface="Open Sans"/>
                <a:cs typeface="Open Sans"/>
                <a:sym typeface="Open Sans"/>
              </a:defRPr>
            </a:lvl2pPr>
            <a:lvl3pPr marL="1371600" lvl="2" indent="-317500" algn="l">
              <a:lnSpc>
                <a:spcPct val="90000"/>
              </a:lnSpc>
              <a:spcBef>
                <a:spcPts val="375"/>
              </a:spcBef>
              <a:spcAft>
                <a:spcPts val="0"/>
              </a:spcAft>
              <a:buClr>
                <a:schemeClr val="accent1"/>
              </a:buClr>
              <a:buSzPts val="1400"/>
              <a:buFont typeface="Noto Sans Symbols"/>
              <a:buChar char="▪"/>
              <a:defRPr sz="1400">
                <a:latin typeface="Open Sans"/>
                <a:ea typeface="Open Sans"/>
                <a:cs typeface="Open Sans"/>
                <a:sym typeface="Open Sans"/>
              </a:defRPr>
            </a:lvl3pPr>
            <a:lvl4pPr marL="1828800" lvl="3" indent="-298450" algn="l">
              <a:lnSpc>
                <a:spcPct val="90000"/>
              </a:lnSpc>
              <a:spcBef>
                <a:spcPts val="375"/>
              </a:spcBef>
              <a:spcAft>
                <a:spcPts val="0"/>
              </a:spcAft>
              <a:buClr>
                <a:schemeClr val="accent1"/>
              </a:buClr>
              <a:buSzPts val="1100"/>
              <a:buFont typeface="Noto Sans Symbols"/>
              <a:buChar char="▪"/>
              <a:defRPr sz="1100">
                <a:latin typeface="Open Sans"/>
                <a:ea typeface="Open Sans"/>
                <a:cs typeface="Open Sans"/>
                <a:sym typeface="Open Sans"/>
              </a:defRPr>
            </a:lvl4pPr>
            <a:lvl5pPr marL="2286000" lvl="4" indent="-298450" algn="l">
              <a:lnSpc>
                <a:spcPct val="90000"/>
              </a:lnSpc>
              <a:spcBef>
                <a:spcPts val="375"/>
              </a:spcBef>
              <a:spcAft>
                <a:spcPts val="0"/>
              </a:spcAft>
              <a:buClr>
                <a:schemeClr val="accent1"/>
              </a:buClr>
              <a:buSzPts val="1100"/>
              <a:buFont typeface="Noto Sans Symbols"/>
              <a:buChar char="▪"/>
              <a:defRPr sz="1100">
                <a:latin typeface="Open Sans"/>
                <a:ea typeface="Open Sans"/>
                <a:cs typeface="Open Sans"/>
                <a:sym typeface="Open Sans"/>
              </a:defRPr>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r>
              <a:rPr lang="ru-RU" dirty="0"/>
              <a:t>Текст слайда</a:t>
            </a:r>
            <a:endParaRPr dirty="0"/>
          </a:p>
        </p:txBody>
      </p:sp>
      <p:sp>
        <p:nvSpPr>
          <p:cNvPr id="6" name="Google Shape;83;p17">
            <a:extLst>
              <a:ext uri="{FF2B5EF4-FFF2-40B4-BE49-F238E27FC236}">
                <a16:creationId xmlns="" xmlns:a16="http://schemas.microsoft.com/office/drawing/2014/main" id="{BB71C74F-A570-498D-A002-6D7C372C65B0}"/>
              </a:ext>
            </a:extLst>
          </p:cNvPr>
          <p:cNvSpPr txBox="1">
            <a:spLocks noGrp="1"/>
          </p:cNvSpPr>
          <p:nvPr>
            <p:ph type="sldNum" idx="12"/>
          </p:nvPr>
        </p:nvSpPr>
        <p:spPr>
          <a:xfrm>
            <a:off x="273628" y="6434051"/>
            <a:ext cx="570309" cy="27525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ru-RU"/>
              <a:pPr marL="0" lvl="0" indent="0" algn="l" rtl="0">
                <a:spcBef>
                  <a:spcPts val="0"/>
                </a:spcBef>
                <a:spcAft>
                  <a:spcPts val="0"/>
                </a:spcAft>
                <a:buNone/>
              </a:pPr>
              <a:t>‹#›</a:t>
            </a:fld>
            <a:endParaRPr dirty="0"/>
          </a:p>
        </p:txBody>
      </p:sp>
    </p:spTree>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Закрывающий слайд пустой" userDrawn="1">
  <p:cSld name="Закрывающий слайд пустой">
    <p:spTree>
      <p:nvGrpSpPr>
        <p:cNvPr id="1" name="Shape 19"/>
        <p:cNvGrpSpPr/>
        <p:nvPr/>
      </p:nvGrpSpPr>
      <p:grpSpPr>
        <a:xfrm>
          <a:off x="0" y="0"/>
          <a:ext cx="0" cy="0"/>
          <a:chOff x="0" y="0"/>
          <a:chExt cx="0" cy="0"/>
        </a:xfrm>
      </p:grpSpPr>
      <p:pic>
        <p:nvPicPr>
          <p:cNvPr id="28" name="Google Shape;88;p1">
            <a:extLst>
              <a:ext uri="{FF2B5EF4-FFF2-40B4-BE49-F238E27FC236}">
                <a16:creationId xmlns="" xmlns:a16="http://schemas.microsoft.com/office/drawing/2014/main" id="{12BBAE2F-1E25-4B32-9650-086D0CA2FEB3}"/>
              </a:ext>
            </a:extLst>
          </p:cNvPr>
          <p:cNvPicPr preferRelativeResize="0"/>
          <p:nvPr userDrawn="1"/>
        </p:nvPicPr>
        <p:blipFill rotWithShape="1">
          <a:blip r:embed="rId2">
            <a:alphaModFix/>
          </a:blip>
          <a:srcRect t="16270" b="8845"/>
          <a:stretch/>
        </p:blipFill>
        <p:spPr>
          <a:xfrm>
            <a:off x="1" y="0"/>
            <a:ext cx="12192000" cy="6858000"/>
          </a:xfrm>
          <a:prstGeom prst="rect">
            <a:avLst/>
          </a:prstGeom>
          <a:noFill/>
          <a:ln>
            <a:noFill/>
          </a:ln>
        </p:spPr>
      </p:pic>
      <p:pic>
        <p:nvPicPr>
          <p:cNvPr id="5" name="Рисунок 4">
            <a:extLst>
              <a:ext uri="{FF2B5EF4-FFF2-40B4-BE49-F238E27FC236}">
                <a16:creationId xmlns="" xmlns:a16="http://schemas.microsoft.com/office/drawing/2014/main" id="{2B857A83-5237-42B9-BA8A-BF8F445C1D41}"/>
              </a:ext>
            </a:extLst>
          </p:cNvPr>
          <p:cNvPicPr>
            <a:picLocks noChangeAspect="1"/>
          </p:cNvPicPr>
          <p:nvPr userDrawn="1"/>
        </p:nvPicPr>
        <p:blipFill>
          <a:blip r:embed="rId3"/>
          <a:stretch>
            <a:fillRect/>
          </a:stretch>
        </p:blipFill>
        <p:spPr>
          <a:xfrm>
            <a:off x="6575410" y="2096584"/>
            <a:ext cx="1332000" cy="1332000"/>
          </a:xfrm>
          <a:prstGeom prst="rect">
            <a:avLst/>
          </a:prstGeom>
        </p:spPr>
      </p:pic>
      <p:pic>
        <p:nvPicPr>
          <p:cNvPr id="4" name="Рисунок 3">
            <a:extLst>
              <a:ext uri="{FF2B5EF4-FFF2-40B4-BE49-F238E27FC236}">
                <a16:creationId xmlns="" xmlns:a16="http://schemas.microsoft.com/office/drawing/2014/main" id="{FDF32500-0827-4423-A3B8-9538CB7A7CD1}"/>
              </a:ext>
            </a:extLst>
          </p:cNvPr>
          <p:cNvPicPr>
            <a:picLocks noChangeAspect="1"/>
          </p:cNvPicPr>
          <p:nvPr userDrawn="1"/>
        </p:nvPicPr>
        <p:blipFill>
          <a:blip r:embed="rId4"/>
          <a:stretch>
            <a:fillRect/>
          </a:stretch>
        </p:blipFill>
        <p:spPr>
          <a:xfrm>
            <a:off x="1278526" y="2042584"/>
            <a:ext cx="4710383" cy="1440000"/>
          </a:xfrm>
          <a:prstGeom prst="rect">
            <a:avLst/>
          </a:prstGeom>
        </p:spPr>
      </p:pic>
      <p:sp>
        <p:nvSpPr>
          <p:cNvPr id="29" name="TextBox 28">
            <a:extLst>
              <a:ext uri="{FF2B5EF4-FFF2-40B4-BE49-F238E27FC236}">
                <a16:creationId xmlns="" xmlns:a16="http://schemas.microsoft.com/office/drawing/2014/main" id="{D5D1BD65-59E0-46AC-BC24-1B28D1FA30E4}"/>
              </a:ext>
            </a:extLst>
          </p:cNvPr>
          <p:cNvSpPr txBox="1"/>
          <p:nvPr userDrawn="1"/>
        </p:nvSpPr>
        <p:spPr>
          <a:xfrm>
            <a:off x="7849902" y="2522519"/>
            <a:ext cx="3048512" cy="480131"/>
          </a:xfrm>
          <a:prstGeom prst="rect">
            <a:avLst/>
          </a:prstGeom>
          <a:noFill/>
          <a:effectLst/>
        </p:spPr>
        <p:txBody>
          <a:bodyPr wrap="square">
            <a:spAutoFit/>
          </a:bodyPr>
          <a:lstStyle/>
          <a:p>
            <a:pPr algn="ctr">
              <a:lnSpc>
                <a:spcPct val="90000"/>
              </a:lnSpc>
            </a:pPr>
            <a:r>
              <a:rPr lang="en-US" sz="2800" dirty="0">
                <a:solidFill>
                  <a:schemeClr val="bg1"/>
                </a:solidFill>
                <a:latin typeface="ALS Sector Bold" pitchFamily="2" charset="0"/>
                <a:ea typeface="Roboto Black" panose="02000000000000000000" pitchFamily="2" charset="0"/>
              </a:rPr>
              <a:t>do.bmstu.ru</a:t>
            </a:r>
            <a:endParaRPr lang="ru-RU" sz="2800" dirty="0">
              <a:solidFill>
                <a:schemeClr val="bg1"/>
              </a:solidFill>
              <a:latin typeface="ALS Sector Bold" pitchFamily="2" charset="0"/>
              <a:ea typeface="Roboto Black" panose="02000000000000000000" pitchFamily="2" charset="0"/>
            </a:endParaRPr>
          </a:p>
        </p:txBody>
      </p:sp>
      <p:sp>
        <p:nvSpPr>
          <p:cNvPr id="32" name="Прямоугольник 58">
            <a:extLst>
              <a:ext uri="{FF2B5EF4-FFF2-40B4-BE49-F238E27FC236}">
                <a16:creationId xmlns="" xmlns:a16="http://schemas.microsoft.com/office/drawing/2014/main" id="{046CF162-1BBC-4CF7-9474-D6A32C635F92}"/>
              </a:ext>
            </a:extLst>
          </p:cNvPr>
          <p:cNvSpPr/>
          <p:nvPr userDrawn="1"/>
        </p:nvSpPr>
        <p:spPr>
          <a:xfrm flipH="1">
            <a:off x="10711835" y="2096584"/>
            <a:ext cx="130790" cy="1332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Tree>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
        <p:cNvGrpSpPr/>
        <p:nvPr/>
      </p:nvGrpSpPr>
      <p:grpSpPr>
        <a:xfrm>
          <a:off x="0" y="0"/>
          <a:ext cx="0" cy="0"/>
          <a:chOff x="0" y="0"/>
          <a:chExt cx="0" cy="0"/>
        </a:xfrm>
      </p:grpSpPr>
      <p:pic>
        <p:nvPicPr>
          <p:cNvPr id="3" name="Рисунок 2">
            <a:extLst>
              <a:ext uri="{FF2B5EF4-FFF2-40B4-BE49-F238E27FC236}">
                <a16:creationId xmlns="" xmlns:a16="http://schemas.microsoft.com/office/drawing/2014/main" id="{9E8EEF78-8EFF-47ED-8447-A3A1F67B89B9}"/>
              </a:ext>
            </a:extLst>
          </p:cNvPr>
          <p:cNvPicPr>
            <a:picLocks noChangeAspect="1"/>
          </p:cNvPicPr>
          <p:nvPr userDrawn="1"/>
        </p:nvPicPr>
        <p:blipFill>
          <a:blip r:embed="rId11"/>
          <a:stretch>
            <a:fillRect/>
          </a:stretch>
        </p:blipFill>
        <p:spPr>
          <a:xfrm>
            <a:off x="420566" y="446017"/>
            <a:ext cx="2361600" cy="722882"/>
          </a:xfrm>
          <a:prstGeom prst="rect">
            <a:avLst/>
          </a:prstGeom>
        </p:spPr>
      </p:pic>
      <p:sp>
        <p:nvSpPr>
          <p:cNvPr id="7" name="Google Shape;7;p4"/>
          <p:cNvSpPr txBox="1">
            <a:spLocks noGrp="1"/>
          </p:cNvSpPr>
          <p:nvPr>
            <p:ph type="body" idx="1"/>
          </p:nvPr>
        </p:nvSpPr>
        <p:spPr>
          <a:xfrm>
            <a:off x="420566" y="1301777"/>
            <a:ext cx="11350868" cy="4924709"/>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90000"/>
              </a:lnSpc>
              <a:spcBef>
                <a:spcPts val="750"/>
              </a:spcBef>
              <a:spcAft>
                <a:spcPts val="0"/>
              </a:spcAft>
              <a:buClr>
                <a:schemeClr val="accent1"/>
              </a:buClr>
              <a:buSzPts val="2400"/>
              <a:buFont typeface="Noto Sans Symbols"/>
              <a:buChar char="▪"/>
              <a:defRPr sz="2400" b="0" i="0" u="none" strike="noStrike" cap="none">
                <a:solidFill>
                  <a:srgbClr val="262626"/>
                </a:solidFill>
                <a:latin typeface="Open Sans"/>
                <a:ea typeface="Open Sans"/>
                <a:cs typeface="Open Sans"/>
                <a:sym typeface="Open Sans"/>
              </a:defRPr>
            </a:lvl1pPr>
            <a:lvl2pPr marL="914400" marR="0" lvl="1" indent="-355600" algn="l" rtl="0">
              <a:lnSpc>
                <a:spcPct val="90000"/>
              </a:lnSpc>
              <a:spcBef>
                <a:spcPts val="375"/>
              </a:spcBef>
              <a:spcAft>
                <a:spcPts val="0"/>
              </a:spcAft>
              <a:buClr>
                <a:schemeClr val="accent1"/>
              </a:buClr>
              <a:buSzPts val="2000"/>
              <a:buFont typeface="Noto Sans Symbols"/>
              <a:buChar char="▪"/>
              <a:defRPr sz="2000" b="0" i="0" u="none" strike="noStrike" cap="none">
                <a:solidFill>
                  <a:srgbClr val="262626"/>
                </a:solidFill>
                <a:latin typeface="Open Sans"/>
                <a:ea typeface="Open Sans"/>
                <a:cs typeface="Open Sans"/>
                <a:sym typeface="Open Sans"/>
              </a:defRPr>
            </a:lvl2pPr>
            <a:lvl3pPr marL="1371600" marR="0" lvl="2" indent="-330200" algn="l" rtl="0">
              <a:lnSpc>
                <a:spcPct val="90000"/>
              </a:lnSpc>
              <a:spcBef>
                <a:spcPts val="375"/>
              </a:spcBef>
              <a:spcAft>
                <a:spcPts val="0"/>
              </a:spcAft>
              <a:buClr>
                <a:schemeClr val="accent1"/>
              </a:buClr>
              <a:buSzPts val="1600"/>
              <a:buFont typeface="Noto Sans Symbols"/>
              <a:buChar char="▪"/>
              <a:defRPr sz="1600" b="0" i="0" u="none" strike="noStrike" cap="none">
                <a:solidFill>
                  <a:srgbClr val="262626"/>
                </a:solidFill>
                <a:latin typeface="Open Sans"/>
                <a:ea typeface="Open Sans"/>
                <a:cs typeface="Open Sans"/>
                <a:sym typeface="Open Sans"/>
              </a:defRPr>
            </a:lvl3pPr>
            <a:lvl4pPr marL="1828800" marR="0" lvl="3" indent="-317500" algn="l" rtl="0">
              <a:lnSpc>
                <a:spcPct val="90000"/>
              </a:lnSpc>
              <a:spcBef>
                <a:spcPts val="375"/>
              </a:spcBef>
              <a:spcAft>
                <a:spcPts val="0"/>
              </a:spcAft>
              <a:buClr>
                <a:schemeClr val="accent1"/>
              </a:buClr>
              <a:buSzPts val="1400"/>
              <a:buFont typeface="Noto Sans Symbols"/>
              <a:buChar char="▪"/>
              <a:defRPr sz="1400" b="0" i="0" u="none" strike="noStrike" cap="none">
                <a:solidFill>
                  <a:srgbClr val="262626"/>
                </a:solidFill>
                <a:latin typeface="Open Sans"/>
                <a:ea typeface="Open Sans"/>
                <a:cs typeface="Open Sans"/>
                <a:sym typeface="Open Sans"/>
              </a:defRPr>
            </a:lvl4pPr>
            <a:lvl5pPr marL="2286000" marR="0" lvl="4" indent="-317500" algn="l" rtl="0">
              <a:lnSpc>
                <a:spcPct val="90000"/>
              </a:lnSpc>
              <a:spcBef>
                <a:spcPts val="375"/>
              </a:spcBef>
              <a:spcAft>
                <a:spcPts val="0"/>
              </a:spcAft>
              <a:buClr>
                <a:schemeClr val="accent1"/>
              </a:buClr>
              <a:buSzPts val="1400"/>
              <a:buFont typeface="Noto Sans Symbols"/>
              <a:buChar char="▪"/>
              <a:defRPr sz="1400" b="0" i="0" u="none" strike="noStrike" cap="none">
                <a:solidFill>
                  <a:srgbClr val="262626"/>
                </a:solidFill>
                <a:latin typeface="Open Sans"/>
                <a:ea typeface="Open Sans"/>
                <a:cs typeface="Open Sans"/>
                <a:sym typeface="Open Sans"/>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Open Sans"/>
                <a:ea typeface="Open Sans"/>
                <a:cs typeface="Open Sans"/>
                <a:sym typeface="Open Sans"/>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Open Sans"/>
                <a:ea typeface="Open Sans"/>
                <a:cs typeface="Open Sans"/>
                <a:sym typeface="Open Sans"/>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Open Sans"/>
                <a:ea typeface="Open Sans"/>
                <a:cs typeface="Open Sans"/>
                <a:sym typeface="Open Sans"/>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Open Sans"/>
                <a:ea typeface="Open Sans"/>
                <a:cs typeface="Open Sans"/>
                <a:sym typeface="Open Sans"/>
              </a:defRPr>
            </a:lvl9pPr>
          </a:lstStyle>
          <a:p>
            <a:r>
              <a:rPr lang="ru-RU" dirty="0"/>
              <a:t>Текст слайда</a:t>
            </a:r>
            <a:endParaRPr lang="en-US" sz="2300" dirty="0">
              <a:latin typeface="ALS Sector Regular" panose="02000000000000000000" pitchFamily="2" charset="0"/>
              <a:cs typeface="ALS Sector Regular" panose="02000000000000000000" pitchFamily="2" charset="0"/>
            </a:endParaRPr>
          </a:p>
          <a:p>
            <a:endParaRPr dirty="0"/>
          </a:p>
        </p:txBody>
      </p:sp>
      <p:sp>
        <p:nvSpPr>
          <p:cNvPr id="8" name="Google Shape;8;p4"/>
          <p:cNvSpPr txBox="1">
            <a:spLocks noGrp="1"/>
          </p:cNvSpPr>
          <p:nvPr>
            <p:ph type="sldNum" idx="12"/>
          </p:nvPr>
        </p:nvSpPr>
        <p:spPr>
          <a:xfrm>
            <a:off x="668287" y="6360806"/>
            <a:ext cx="838198"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2400" b="0" i="0" u="none" strike="noStrike" cap="none">
                <a:solidFill>
                  <a:srgbClr val="898989"/>
                </a:solidFill>
                <a:latin typeface="+mj-lt"/>
                <a:ea typeface="Open Sans"/>
                <a:cs typeface="Open Sans"/>
                <a:sym typeface="Open Sans"/>
              </a:defRPr>
            </a:lvl1pPr>
            <a:lvl2pPr marL="0" marR="0" lvl="1" indent="0" algn="l" rtl="0">
              <a:spcBef>
                <a:spcPts val="0"/>
              </a:spcBef>
              <a:buNone/>
              <a:defRPr sz="2400" b="0" i="0" u="none" strike="noStrike" cap="none">
                <a:solidFill>
                  <a:srgbClr val="898989"/>
                </a:solidFill>
                <a:latin typeface="Open Sans"/>
                <a:ea typeface="Open Sans"/>
                <a:cs typeface="Open Sans"/>
                <a:sym typeface="Open Sans"/>
              </a:defRPr>
            </a:lvl2pPr>
            <a:lvl3pPr marL="0" marR="0" lvl="2" indent="0" algn="l" rtl="0">
              <a:spcBef>
                <a:spcPts val="0"/>
              </a:spcBef>
              <a:buNone/>
              <a:defRPr sz="2400" b="0" i="0" u="none" strike="noStrike" cap="none">
                <a:solidFill>
                  <a:srgbClr val="898989"/>
                </a:solidFill>
                <a:latin typeface="Open Sans"/>
                <a:ea typeface="Open Sans"/>
                <a:cs typeface="Open Sans"/>
                <a:sym typeface="Open Sans"/>
              </a:defRPr>
            </a:lvl3pPr>
            <a:lvl4pPr marL="0" marR="0" lvl="3" indent="0" algn="l" rtl="0">
              <a:spcBef>
                <a:spcPts val="0"/>
              </a:spcBef>
              <a:buNone/>
              <a:defRPr sz="2400" b="0" i="0" u="none" strike="noStrike" cap="none">
                <a:solidFill>
                  <a:srgbClr val="898989"/>
                </a:solidFill>
                <a:latin typeface="Open Sans"/>
                <a:ea typeface="Open Sans"/>
                <a:cs typeface="Open Sans"/>
                <a:sym typeface="Open Sans"/>
              </a:defRPr>
            </a:lvl4pPr>
            <a:lvl5pPr marL="0" marR="0" lvl="4" indent="0" algn="l" rtl="0">
              <a:spcBef>
                <a:spcPts val="0"/>
              </a:spcBef>
              <a:buNone/>
              <a:defRPr sz="2400" b="0" i="0" u="none" strike="noStrike" cap="none">
                <a:solidFill>
                  <a:srgbClr val="898989"/>
                </a:solidFill>
                <a:latin typeface="Open Sans"/>
                <a:ea typeface="Open Sans"/>
                <a:cs typeface="Open Sans"/>
                <a:sym typeface="Open Sans"/>
              </a:defRPr>
            </a:lvl5pPr>
            <a:lvl6pPr marL="0" marR="0" lvl="5" indent="0" algn="l" rtl="0">
              <a:spcBef>
                <a:spcPts val="0"/>
              </a:spcBef>
              <a:buNone/>
              <a:defRPr sz="2400" b="0" i="0" u="none" strike="noStrike" cap="none">
                <a:solidFill>
                  <a:srgbClr val="898989"/>
                </a:solidFill>
                <a:latin typeface="Open Sans"/>
                <a:ea typeface="Open Sans"/>
                <a:cs typeface="Open Sans"/>
                <a:sym typeface="Open Sans"/>
              </a:defRPr>
            </a:lvl6pPr>
            <a:lvl7pPr marL="0" marR="0" lvl="6" indent="0" algn="l" rtl="0">
              <a:spcBef>
                <a:spcPts val="0"/>
              </a:spcBef>
              <a:buNone/>
              <a:defRPr sz="2400" b="0" i="0" u="none" strike="noStrike" cap="none">
                <a:solidFill>
                  <a:srgbClr val="898989"/>
                </a:solidFill>
                <a:latin typeface="Open Sans"/>
                <a:ea typeface="Open Sans"/>
                <a:cs typeface="Open Sans"/>
                <a:sym typeface="Open Sans"/>
              </a:defRPr>
            </a:lvl7pPr>
            <a:lvl8pPr marL="0" marR="0" lvl="7" indent="0" algn="l" rtl="0">
              <a:spcBef>
                <a:spcPts val="0"/>
              </a:spcBef>
              <a:buNone/>
              <a:defRPr sz="2400" b="0" i="0" u="none" strike="noStrike" cap="none">
                <a:solidFill>
                  <a:srgbClr val="898989"/>
                </a:solidFill>
                <a:latin typeface="Open Sans"/>
                <a:ea typeface="Open Sans"/>
                <a:cs typeface="Open Sans"/>
                <a:sym typeface="Open Sans"/>
              </a:defRPr>
            </a:lvl8pPr>
            <a:lvl9pPr marL="0" marR="0" lvl="8" indent="0" algn="l" rtl="0">
              <a:spcBef>
                <a:spcPts val="0"/>
              </a:spcBef>
              <a:buNone/>
              <a:defRPr sz="2400" b="0" i="0" u="none" strike="noStrike" cap="none">
                <a:solidFill>
                  <a:srgbClr val="898989"/>
                </a:solidFill>
                <a:latin typeface="Open Sans"/>
                <a:ea typeface="Open Sans"/>
                <a:cs typeface="Open Sans"/>
                <a:sym typeface="Open Sans"/>
              </a:defRPr>
            </a:lvl9pPr>
          </a:lstStyle>
          <a:p>
            <a:fld id="{00000000-1234-1234-1234-123412341234}" type="slidenum">
              <a:rPr lang="ru-RU" smtClean="0"/>
              <a:pPr/>
              <a:t>‹#›</a:t>
            </a:fld>
            <a:endParaRPr lang="ru-RU" dirty="0"/>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7" r:id="rId3"/>
    <p:sldLayoutId id="2147483658" r:id="rId4"/>
    <p:sldLayoutId id="2147483659" r:id="rId5"/>
    <p:sldLayoutId id="2147483661" r:id="rId6"/>
    <p:sldLayoutId id="2147483660" r:id="rId7"/>
    <p:sldLayoutId id="2147483662" r:id="rId8"/>
    <p:sldLayoutId id="2147483651" r:id="rId9"/>
  </p:sldLayoutIdLst>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76200" marR="0" lvl="0" indent="0" algn="l" rtl="0">
        <a:lnSpc>
          <a:spcPct val="100000"/>
        </a:lnSpc>
        <a:spcBef>
          <a:spcPts val="0"/>
        </a:spcBef>
        <a:spcAft>
          <a:spcPts val="0"/>
        </a:spcAft>
        <a:buClr>
          <a:srgbClr val="000000"/>
        </a:buClr>
        <a:buFont typeface="Arial"/>
        <a:buNone/>
        <a:defRPr sz="2300" b="0" i="0" u="none" strike="noStrike" cap="none" baseline="0">
          <a:solidFill>
            <a:srgbClr val="000000"/>
          </a:solidFill>
          <a:latin typeface="+mn-lt"/>
          <a:ea typeface="ALS Sector Regular" panose="02000000000000000000" pitchFamily="2" charset="0"/>
          <a:cs typeface="ALS Sector Regular" panose="02000000000000000000" pitchFamily="2"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png"/><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3.xml"/><Relationship Id="rId5" Type="http://schemas.openxmlformats.org/officeDocument/2006/relationships/image" Target="../media/image41.png"/><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5574598A-8D69-4EDC-8A16-7BF4EA8474C6}"/>
              </a:ext>
            </a:extLst>
          </p:cNvPr>
          <p:cNvSpPr>
            <a:spLocks noGrp="1"/>
          </p:cNvSpPr>
          <p:nvPr>
            <p:ph type="ctrTitle"/>
          </p:nvPr>
        </p:nvSpPr>
        <p:spPr>
          <a:xfrm>
            <a:off x="1078286" y="831273"/>
            <a:ext cx="10271031" cy="3416636"/>
          </a:xfrm>
        </p:spPr>
        <p:txBody>
          <a:bodyPr/>
          <a:lstStyle/>
          <a:p>
            <a:r>
              <a:rPr lang="ru-RU" sz="3200" dirty="0" smtClean="0"/>
              <a:t>Выпускная квалификационная работа </a:t>
            </a:r>
            <a:br>
              <a:rPr lang="ru-RU" sz="3200" dirty="0" smtClean="0"/>
            </a:br>
            <a:r>
              <a:rPr lang="ru-RU" sz="3200" dirty="0" smtClean="0"/>
              <a:t>по курсу "</a:t>
            </a:r>
            <a:r>
              <a:rPr lang="ru-RU" sz="3200" dirty="0" err="1" smtClean="0"/>
              <a:t>Data</a:t>
            </a:r>
            <a:r>
              <a:rPr lang="ru-RU" sz="3200" dirty="0" smtClean="0"/>
              <a:t> </a:t>
            </a:r>
            <a:r>
              <a:rPr lang="ru-RU" sz="3200" dirty="0" err="1" smtClean="0"/>
              <a:t>Science</a:t>
            </a:r>
            <a:r>
              <a:rPr lang="ru-RU" sz="3200" dirty="0" smtClean="0"/>
              <a:t>"</a:t>
            </a:r>
            <a:br>
              <a:rPr lang="ru-RU" sz="3200" dirty="0" smtClean="0"/>
            </a:br>
            <a:r>
              <a:rPr lang="ru-RU" sz="3200" dirty="0" smtClean="0"/>
              <a:t/>
            </a:r>
            <a:br>
              <a:rPr lang="ru-RU" sz="3200" dirty="0" smtClean="0"/>
            </a:br>
            <a:r>
              <a:rPr lang="ru-RU" sz="3200" dirty="0" smtClean="0"/>
              <a:t>Тема: Прогнозирование конечных свойств новых материалов (композиционных материалов)</a:t>
            </a:r>
            <a:endParaRPr lang="ru-RU" sz="3200" dirty="0">
              <a:latin typeface="+mj-lt"/>
            </a:endParaRPr>
          </a:p>
        </p:txBody>
      </p:sp>
      <p:sp>
        <p:nvSpPr>
          <p:cNvPr id="3" name="Подзаголовок 2">
            <a:extLst>
              <a:ext uri="{FF2B5EF4-FFF2-40B4-BE49-F238E27FC236}">
                <a16:creationId xmlns="" xmlns:a16="http://schemas.microsoft.com/office/drawing/2014/main" id="{30C45695-17CA-4F1C-9AC0-19290977FAC9}"/>
              </a:ext>
            </a:extLst>
          </p:cNvPr>
          <p:cNvSpPr>
            <a:spLocks noGrp="1"/>
          </p:cNvSpPr>
          <p:nvPr>
            <p:ph type="subTitle" idx="1"/>
          </p:nvPr>
        </p:nvSpPr>
        <p:spPr>
          <a:xfrm>
            <a:off x="940263" y="4682836"/>
            <a:ext cx="10455231" cy="874168"/>
          </a:xfrm>
        </p:spPr>
        <p:txBody>
          <a:bodyPr/>
          <a:lstStyle/>
          <a:p>
            <a:r>
              <a:rPr lang="ru-RU" dirty="0" smtClean="0">
                <a:latin typeface="+mn-lt"/>
              </a:rPr>
              <a:t>Выполнил:  слушатель Пахомов Игорь Александрович</a:t>
            </a:r>
            <a:endParaRPr lang="en-US" dirty="0">
              <a:latin typeface="+mn-lt"/>
            </a:endParaRPr>
          </a:p>
        </p:txBody>
      </p:sp>
    </p:spTree>
  </p:cSld>
  <p:clrMapOvr>
    <a:masterClrMapping/>
  </p:clrMapOvr>
  <mc:AlternateContent xmlns:mc="http://schemas.openxmlformats.org/markup-compatibility/2006">
    <mc:Choice xmlns="" xmlns:p14="http://schemas.microsoft.com/office/powerpoint/2010/main" Requires="p14">
      <p:transition p14:dur="1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Группа 64">
            <a:extLst>
              <a:ext uri="{FF2B5EF4-FFF2-40B4-BE49-F238E27FC236}">
                <a16:creationId xmlns="" xmlns:a16="http://schemas.microsoft.com/office/drawing/2014/main" id="{9280711C-2262-4089-92EE-9BEACCC60C4C}"/>
              </a:ext>
            </a:extLst>
          </p:cNvPr>
          <p:cNvGrpSpPr/>
          <p:nvPr/>
        </p:nvGrpSpPr>
        <p:grpSpPr>
          <a:xfrm>
            <a:off x="3167880" y="469293"/>
            <a:ext cx="8382890" cy="709132"/>
            <a:chOff x="1476754" y="3499669"/>
            <a:chExt cx="7689408" cy="709132"/>
          </a:xfrm>
        </p:grpSpPr>
        <p:sp>
          <p:nvSpPr>
            <p:cNvPr id="68" name="Прямоугольник 67">
              <a:extLst>
                <a:ext uri="{FF2B5EF4-FFF2-40B4-BE49-F238E27FC236}">
                  <a16:creationId xmlns="" xmlns:a16="http://schemas.microsoft.com/office/drawing/2014/main" id="{E2535886-3476-4B40-9706-6797B77905C0}"/>
                </a:ext>
              </a:extLst>
            </p:cNvPr>
            <p:cNvSpPr/>
            <p:nvPr/>
          </p:nvSpPr>
          <p:spPr>
            <a:xfrm>
              <a:off x="1753701" y="3542801"/>
              <a:ext cx="6771525"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Матрица </a:t>
              </a:r>
              <a:r>
                <a:rPr lang="ru-RU" sz="2800" spc="180" dirty="0" err="1" smtClean="0">
                  <a:ln>
                    <a:solidFill>
                      <a:srgbClr val="065CAB"/>
                    </a:solidFill>
                  </a:ln>
                  <a:solidFill>
                    <a:srgbClr val="065CAB"/>
                  </a:solidFill>
                  <a:latin typeface="ALS Sector Bold" pitchFamily="2" charset="0"/>
                  <a:cs typeface="ALS Sector Bold" pitchFamily="2" charset="0"/>
                </a:rPr>
                <a:t>попарной</a:t>
              </a:r>
              <a:r>
                <a:rPr lang="ru-RU" sz="2800" spc="180" dirty="0" smtClean="0">
                  <a:ln>
                    <a:solidFill>
                      <a:srgbClr val="065CAB"/>
                    </a:solidFill>
                  </a:ln>
                  <a:solidFill>
                    <a:srgbClr val="065CAB"/>
                  </a:solidFill>
                  <a:latin typeface="ALS Sector Bold" pitchFamily="2" charset="0"/>
                  <a:cs typeface="ALS Sector Bold" pitchFamily="2" charset="0"/>
                </a:rPr>
                <a:t> зависимости </a:t>
              </a:r>
              <a:r>
                <a:rPr lang="ru-RU" sz="2800" spc="180" dirty="0" err="1" smtClean="0">
                  <a:ln>
                    <a:solidFill>
                      <a:srgbClr val="065CAB"/>
                    </a:solidFill>
                  </a:ln>
                  <a:solidFill>
                    <a:srgbClr val="065CAB"/>
                  </a:solidFill>
                  <a:latin typeface="ALS Sector Bold" pitchFamily="2" charset="0"/>
                  <a:cs typeface="ALS Sector Bold" pitchFamily="2" charset="0"/>
                </a:rPr>
                <a:t>датасета</a:t>
              </a:r>
              <a:endParaRPr lang="ru-RU" sz="2800" spc="180" dirty="0">
                <a:latin typeface="ALS Sector Bold" pitchFamily="2" charset="0"/>
                <a:cs typeface="ALS Sector Bold" pitchFamily="2" charset="0"/>
              </a:endParaRPr>
            </a:p>
          </p:txBody>
        </p:sp>
        <p:sp>
          <p:nvSpPr>
            <p:cNvPr id="69" name="Прямоугольник 58">
              <a:extLst>
                <a:ext uri="{FF2B5EF4-FFF2-40B4-BE49-F238E27FC236}">
                  <a16:creationId xmlns="" xmlns:a16="http://schemas.microsoft.com/office/drawing/2014/main" id="{96789138-2397-49AA-BF3A-A6B5B90E884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70" name="Прямоугольник 58">
              <a:extLst>
                <a:ext uri="{FF2B5EF4-FFF2-40B4-BE49-F238E27FC236}">
                  <a16:creationId xmlns="" xmlns:a16="http://schemas.microsoft.com/office/drawing/2014/main" id="{DA239952-60E1-45EB-BDF0-422CC4CF7E42}"/>
                </a:ext>
              </a:extLst>
            </p:cNvPr>
            <p:cNvSpPr>
              <a:spLocks noChangeAspect="1"/>
            </p:cNvSpPr>
            <p:nvPr/>
          </p:nvSpPr>
          <p:spPr>
            <a:xfrm flipH="1">
              <a:off x="9076113" y="3525549"/>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4" name="Номер слайда 3">
            <a:extLst>
              <a:ext uri="{FF2B5EF4-FFF2-40B4-BE49-F238E27FC236}">
                <a16:creationId xmlns="" xmlns:a16="http://schemas.microsoft.com/office/drawing/2014/main" id="{06555008-558A-4705-ADA6-A99A535D9A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10</a:t>
            </a:fld>
            <a:endParaRPr lang="ru-RU" dirty="0"/>
          </a:p>
        </p:txBody>
      </p:sp>
      <p:pic>
        <p:nvPicPr>
          <p:cNvPr id="9" name="Рисунок 8"/>
          <p:cNvPicPr/>
          <p:nvPr/>
        </p:nvPicPr>
        <p:blipFill>
          <a:blip r:embed="rId2" cstate="print"/>
          <a:srcRect/>
          <a:stretch>
            <a:fillRect/>
          </a:stretch>
        </p:blipFill>
        <p:spPr bwMode="auto">
          <a:xfrm>
            <a:off x="3245509" y="1571625"/>
            <a:ext cx="6115050" cy="5286375"/>
          </a:xfrm>
          <a:prstGeom prst="rect">
            <a:avLst/>
          </a:prstGeom>
          <a:noFill/>
          <a:ln w="9525">
            <a:noFill/>
            <a:miter lim="800000"/>
            <a:headEnd/>
            <a:tailEnd/>
          </a:ln>
        </p:spPr>
      </p:pic>
      <p:pic>
        <p:nvPicPr>
          <p:cNvPr id="8" name="Рисунок 7"/>
          <p:cNvPicPr/>
          <p:nvPr/>
        </p:nvPicPr>
        <p:blipFill>
          <a:blip r:embed="rId3" cstate="print"/>
          <a:srcRect/>
          <a:stretch>
            <a:fillRect/>
          </a:stretch>
        </p:blipFill>
        <p:spPr bwMode="auto">
          <a:xfrm>
            <a:off x="3193750" y="1406105"/>
            <a:ext cx="7606522" cy="5227608"/>
          </a:xfrm>
          <a:prstGeom prst="rect">
            <a:avLst/>
          </a:prstGeom>
          <a:noFill/>
          <a:ln w="9525">
            <a:noFill/>
            <a:miter lim="800000"/>
            <a:headEnd/>
            <a:tailEnd/>
          </a:ln>
        </p:spPr>
      </p:pic>
    </p:spTree>
    <p:extLst>
      <p:ext uri="{BB962C8B-B14F-4D97-AF65-F5344CB8AC3E}">
        <p14:creationId xmlns="" xmlns:p14="http://schemas.microsoft.com/office/powerpoint/2010/main" val="1713928986"/>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149;p4">
            <a:extLst>
              <a:ext uri="{FF2B5EF4-FFF2-40B4-BE49-F238E27FC236}">
                <a16:creationId xmlns="" xmlns:a16="http://schemas.microsoft.com/office/drawing/2014/main" id="{E8524630-6F6B-4695-AB3F-DEBB05B7CD3C}"/>
              </a:ext>
            </a:extLst>
          </p:cNvPr>
          <p:cNvSpPr txBox="1"/>
          <p:nvPr/>
        </p:nvSpPr>
        <p:spPr>
          <a:xfrm>
            <a:off x="6788988" y="1242843"/>
            <a:ext cx="5244861" cy="4838779"/>
          </a:xfrm>
          <a:prstGeom prst="rect">
            <a:avLst/>
          </a:prstGeom>
          <a:solidFill>
            <a:srgbClr val="F1BE29"/>
          </a:solidFill>
          <a:ln>
            <a:noFill/>
          </a:ln>
        </p:spPr>
        <p:txBody>
          <a:bodyPr spcFirstLastPara="1" wrap="square" lIns="76725" tIns="38350" rIns="76725" bIns="38350" anchor="t" anchorCtr="0">
            <a:noAutofit/>
          </a:bodyPr>
          <a:lstStyle/>
          <a:p>
            <a:pPr marL="0" marR="0" lvl="0" indent="0" algn="just" rtl="0">
              <a:lnSpc>
                <a:spcPct val="90000"/>
              </a:lnSpc>
              <a:spcBef>
                <a:spcPts val="0"/>
              </a:spcBef>
              <a:spcAft>
                <a:spcPts val="0"/>
              </a:spcAft>
              <a:buClr>
                <a:schemeClr val="lt1"/>
              </a:buClr>
              <a:buSzPts val="1400"/>
              <a:buFont typeface="Arial"/>
              <a:buNone/>
            </a:pPr>
            <a:endParaRPr lang="ru-RU" sz="1800" b="1" dirty="0">
              <a:solidFill>
                <a:schemeClr val="lt1"/>
              </a:solidFill>
              <a:latin typeface="Times New Roman" pitchFamily="18" charset="0"/>
              <a:cs typeface="Times New Roman" pitchFamily="18" charset="0"/>
            </a:endParaRPr>
          </a:p>
          <a:p>
            <a:pPr marL="0" marR="0" lvl="0" indent="0" algn="l" rtl="0">
              <a:lnSpc>
                <a:spcPct val="90000"/>
              </a:lnSpc>
              <a:spcBef>
                <a:spcPts val="0"/>
              </a:spcBef>
              <a:spcAft>
                <a:spcPts val="0"/>
              </a:spcAft>
              <a:buClr>
                <a:schemeClr val="lt1"/>
              </a:buClr>
              <a:buSzPts val="1400"/>
              <a:buFont typeface="Arial"/>
              <a:buNone/>
            </a:pPr>
            <a:endParaRPr lang="ru-RU" sz="1600" b="1" dirty="0">
              <a:solidFill>
                <a:schemeClr val="lt1"/>
              </a:solidFill>
              <a:latin typeface="+mn-lt"/>
            </a:endParaRPr>
          </a:p>
        </p:txBody>
      </p:sp>
      <p:grpSp>
        <p:nvGrpSpPr>
          <p:cNvPr id="2" name="Группа 64">
            <a:extLst>
              <a:ext uri="{FF2B5EF4-FFF2-40B4-BE49-F238E27FC236}">
                <a16:creationId xmlns="" xmlns:a16="http://schemas.microsoft.com/office/drawing/2014/main" id="{9280711C-2262-4089-92EE-9BEACCC60C4C}"/>
              </a:ext>
            </a:extLst>
          </p:cNvPr>
          <p:cNvGrpSpPr/>
          <p:nvPr/>
        </p:nvGrpSpPr>
        <p:grpSpPr>
          <a:xfrm>
            <a:off x="3174521" y="503799"/>
            <a:ext cx="7513608" cy="674627"/>
            <a:chOff x="1242493" y="3499669"/>
            <a:chExt cx="7322508" cy="674627"/>
          </a:xfrm>
        </p:grpSpPr>
        <p:sp>
          <p:nvSpPr>
            <p:cNvPr id="68" name="Прямоугольник 67">
              <a:extLst>
                <a:ext uri="{FF2B5EF4-FFF2-40B4-BE49-F238E27FC236}">
                  <a16:creationId xmlns="" xmlns:a16="http://schemas.microsoft.com/office/drawing/2014/main" id="{E2535886-3476-4B40-9706-6797B77905C0}"/>
                </a:ext>
              </a:extLst>
            </p:cNvPr>
            <p:cNvSpPr/>
            <p:nvPr/>
          </p:nvSpPr>
          <p:spPr>
            <a:xfrm>
              <a:off x="1283832" y="3499669"/>
              <a:ext cx="7198488"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Разработка и обучение моделей</a:t>
              </a:r>
              <a:endParaRPr lang="ru-RU" sz="2800" spc="180" dirty="0">
                <a:latin typeface="ALS Sector Bold" pitchFamily="2" charset="0"/>
                <a:cs typeface="ALS Sector Bold" pitchFamily="2" charset="0"/>
              </a:endParaRPr>
            </a:p>
          </p:txBody>
        </p:sp>
        <p:sp>
          <p:nvSpPr>
            <p:cNvPr id="69" name="Прямоугольник 58">
              <a:extLst>
                <a:ext uri="{FF2B5EF4-FFF2-40B4-BE49-F238E27FC236}">
                  <a16:creationId xmlns="" xmlns:a16="http://schemas.microsoft.com/office/drawing/2014/main" id="{96789138-2397-49AA-BF3A-A6B5B90E8840}"/>
                </a:ext>
              </a:extLst>
            </p:cNvPr>
            <p:cNvSpPr/>
            <p:nvPr/>
          </p:nvSpPr>
          <p:spPr>
            <a:xfrm rot="10800000" flipH="1">
              <a:off x="1242493" y="3508296"/>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70" name="Прямоугольник 58">
              <a:extLst>
                <a:ext uri="{FF2B5EF4-FFF2-40B4-BE49-F238E27FC236}">
                  <a16:creationId xmlns="" xmlns:a16="http://schemas.microsoft.com/office/drawing/2014/main" id="{DA239952-60E1-45EB-BDF0-422CC4CF7E42}"/>
                </a:ext>
              </a:extLst>
            </p:cNvPr>
            <p:cNvSpPr>
              <a:spLocks noChangeAspect="1"/>
            </p:cNvSpPr>
            <p:nvPr/>
          </p:nvSpPr>
          <p:spPr>
            <a:xfrm flipH="1">
              <a:off x="8474952" y="3508296"/>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4" name="Номер слайда 3">
            <a:extLst>
              <a:ext uri="{FF2B5EF4-FFF2-40B4-BE49-F238E27FC236}">
                <a16:creationId xmlns="" xmlns:a16="http://schemas.microsoft.com/office/drawing/2014/main" id="{06555008-558A-4705-ADA6-A99A535D9A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11</a:t>
            </a:fld>
            <a:endParaRPr lang="ru-RU" dirty="0"/>
          </a:p>
        </p:txBody>
      </p:sp>
      <p:sp>
        <p:nvSpPr>
          <p:cNvPr id="11" name="Google Shape;125;p4">
            <a:extLst>
              <a:ext uri="{FF2B5EF4-FFF2-40B4-BE49-F238E27FC236}">
                <a16:creationId xmlns="" xmlns:a16="http://schemas.microsoft.com/office/drawing/2014/main" id="{60669A83-F90E-4A4C-BA00-13CC73D4042F}"/>
              </a:ext>
            </a:extLst>
          </p:cNvPr>
          <p:cNvSpPr/>
          <p:nvPr/>
        </p:nvSpPr>
        <p:spPr>
          <a:xfrm>
            <a:off x="286708" y="1495272"/>
            <a:ext cx="6243488" cy="4031833"/>
          </a:xfrm>
          <a:prstGeom prst="rect">
            <a:avLst/>
          </a:prstGeom>
          <a:noFill/>
          <a:ln>
            <a:noFill/>
          </a:ln>
        </p:spPr>
        <p:txBody>
          <a:bodyPr spcFirstLastPara="1" wrap="square" lIns="91425" tIns="45700" rIns="91425" bIns="45700" anchor="t" anchorCtr="0">
            <a:spAutoFit/>
          </a:bodyPr>
          <a:lstStyle/>
          <a:p>
            <a:pPr lvl="0" algn="just"/>
            <a:r>
              <a:rPr lang="ru-RU" sz="1600" dirty="0" smtClean="0">
                <a:solidFill>
                  <a:srgbClr val="262626"/>
                </a:solidFill>
                <a:latin typeface="Times New Roman" pitchFamily="18" charset="0"/>
                <a:ea typeface="Open Sans"/>
                <a:cs typeface="Times New Roman" pitchFamily="18" charset="0"/>
              </a:rPr>
              <a:t>  В данной работе разработка и обучение моделей машинного обучения осуществляется для двух выходных параметров: «Прочность при растяжении» и «Модуль упругости при растяжении». Для каждого признака построение моделей осуществляется раздельно.</a:t>
            </a:r>
          </a:p>
          <a:p>
            <a:pPr lvl="0" algn="just"/>
            <a:endParaRPr lang="ru-RU" sz="1600" dirty="0" smtClean="0">
              <a:solidFill>
                <a:srgbClr val="262626"/>
              </a:solidFill>
              <a:latin typeface="Times New Roman" pitchFamily="18" charset="0"/>
              <a:ea typeface="Open Sans"/>
              <a:cs typeface="Times New Roman" pitchFamily="18" charset="0"/>
            </a:endParaRPr>
          </a:p>
          <a:p>
            <a:pPr lvl="0" algn="just"/>
            <a:r>
              <a:rPr lang="ru-RU" sz="1600" dirty="0" smtClean="0">
                <a:solidFill>
                  <a:srgbClr val="262626"/>
                </a:solidFill>
                <a:latin typeface="Times New Roman" pitchFamily="18" charset="0"/>
                <a:ea typeface="Open Sans"/>
                <a:cs typeface="Times New Roman" pitchFamily="18" charset="0"/>
              </a:rPr>
              <a:t>  Для признака «Прочность при растяжении» были разработаны и обучены следующие модели:</a:t>
            </a:r>
          </a:p>
          <a:p>
            <a:pPr lvl="0" algn="just"/>
            <a:r>
              <a:rPr lang="ru-RU" sz="1600" dirty="0" smtClean="0">
                <a:solidFill>
                  <a:srgbClr val="262626"/>
                </a:solidFill>
                <a:latin typeface="Times New Roman" pitchFamily="18" charset="0"/>
                <a:ea typeface="Open Sans"/>
                <a:cs typeface="Times New Roman" pitchFamily="18" charset="0"/>
              </a:rPr>
              <a:t>− модель </a:t>
            </a:r>
            <a:r>
              <a:rPr lang="ru-RU" sz="1600" dirty="0" err="1" smtClean="0">
                <a:solidFill>
                  <a:srgbClr val="262626"/>
                </a:solidFill>
                <a:latin typeface="Times New Roman" pitchFamily="18" charset="0"/>
                <a:ea typeface="Open Sans"/>
                <a:cs typeface="Times New Roman" pitchFamily="18" charset="0"/>
              </a:rPr>
              <a:t>k</a:t>
            </a:r>
            <a:r>
              <a:rPr lang="ru-RU" sz="1600" dirty="0" smtClean="0">
                <a:solidFill>
                  <a:srgbClr val="262626"/>
                </a:solidFill>
                <a:latin typeface="Times New Roman" pitchFamily="18" charset="0"/>
                <a:ea typeface="Open Sans"/>
                <a:cs typeface="Times New Roman" pitchFamily="18" charset="0"/>
              </a:rPr>
              <a:t> ближайших соседей (метод </a:t>
            </a:r>
            <a:r>
              <a:rPr lang="ru-RU" sz="1600" dirty="0" err="1" smtClean="0">
                <a:solidFill>
                  <a:srgbClr val="262626"/>
                </a:solidFill>
                <a:latin typeface="Times New Roman" pitchFamily="18" charset="0"/>
                <a:ea typeface="Open Sans"/>
                <a:cs typeface="Times New Roman" pitchFamily="18" charset="0"/>
              </a:rPr>
              <a:t>KNeighborsRegressor</a:t>
            </a:r>
            <a:r>
              <a:rPr lang="ru-RU" sz="1600" dirty="0" smtClean="0">
                <a:solidFill>
                  <a:srgbClr val="262626"/>
                </a:solidFill>
                <a:latin typeface="Times New Roman" pitchFamily="18" charset="0"/>
                <a:ea typeface="Open Sans"/>
                <a:cs typeface="Times New Roman" pitchFamily="18" charset="0"/>
              </a:rPr>
              <a:t>());</a:t>
            </a:r>
          </a:p>
          <a:p>
            <a:pPr lvl="0" algn="just"/>
            <a:r>
              <a:rPr lang="ru-RU" sz="1600" dirty="0" smtClean="0">
                <a:solidFill>
                  <a:srgbClr val="262626"/>
                </a:solidFill>
                <a:latin typeface="Times New Roman" pitchFamily="18" charset="0"/>
                <a:ea typeface="Open Sans"/>
                <a:cs typeface="Times New Roman" pitchFamily="18" charset="0"/>
              </a:rPr>
              <a:t>− модель на основе градиентного </a:t>
            </a:r>
            <a:r>
              <a:rPr lang="ru-RU" sz="1600" dirty="0" err="1" smtClean="0">
                <a:solidFill>
                  <a:srgbClr val="262626"/>
                </a:solidFill>
                <a:latin typeface="Times New Roman" pitchFamily="18" charset="0"/>
                <a:ea typeface="Open Sans"/>
                <a:cs typeface="Times New Roman" pitchFamily="18" charset="0"/>
              </a:rPr>
              <a:t>бустинга</a:t>
            </a:r>
            <a:r>
              <a:rPr lang="ru-RU" sz="1600" dirty="0" smtClean="0">
                <a:solidFill>
                  <a:srgbClr val="262626"/>
                </a:solidFill>
                <a:latin typeface="Times New Roman" pitchFamily="18" charset="0"/>
                <a:ea typeface="Open Sans"/>
                <a:cs typeface="Times New Roman" pitchFamily="18" charset="0"/>
              </a:rPr>
              <a:t> (метод </a:t>
            </a:r>
            <a:r>
              <a:rPr lang="ru-RU" sz="1600" dirty="0" err="1" smtClean="0">
                <a:solidFill>
                  <a:srgbClr val="262626"/>
                </a:solidFill>
                <a:latin typeface="Times New Roman" pitchFamily="18" charset="0"/>
                <a:ea typeface="Open Sans"/>
                <a:cs typeface="Times New Roman" pitchFamily="18" charset="0"/>
              </a:rPr>
              <a:t>GradientBoostingRegressor</a:t>
            </a:r>
            <a:r>
              <a:rPr lang="ru-RU" sz="1600" dirty="0" smtClean="0">
                <a:solidFill>
                  <a:srgbClr val="262626"/>
                </a:solidFill>
                <a:latin typeface="Times New Roman" pitchFamily="18" charset="0"/>
                <a:ea typeface="Open Sans"/>
                <a:cs typeface="Times New Roman" pitchFamily="18" charset="0"/>
              </a:rPr>
              <a:t>()).</a:t>
            </a:r>
          </a:p>
          <a:p>
            <a:pPr lvl="0" algn="just"/>
            <a:endParaRPr lang="ru-RU" sz="1600" dirty="0" smtClean="0">
              <a:solidFill>
                <a:srgbClr val="262626"/>
              </a:solidFill>
              <a:latin typeface="Times New Roman" pitchFamily="18" charset="0"/>
              <a:ea typeface="Open Sans"/>
              <a:cs typeface="Times New Roman" pitchFamily="18" charset="0"/>
            </a:endParaRPr>
          </a:p>
          <a:p>
            <a:pPr lvl="0" algn="just"/>
            <a:r>
              <a:rPr lang="ru-RU" sz="1600" dirty="0" smtClean="0">
                <a:solidFill>
                  <a:srgbClr val="262626"/>
                </a:solidFill>
                <a:latin typeface="Times New Roman" pitchFamily="18" charset="0"/>
                <a:ea typeface="Open Sans"/>
                <a:cs typeface="Times New Roman" pitchFamily="18" charset="0"/>
              </a:rPr>
              <a:t>  Для признака «Модуль упругости при растяжении» были разработаны и обучены следующие модели:</a:t>
            </a:r>
          </a:p>
          <a:p>
            <a:pPr lvl="0" algn="just"/>
            <a:r>
              <a:rPr lang="ru-RU" sz="1600" dirty="0" smtClean="0">
                <a:solidFill>
                  <a:srgbClr val="262626"/>
                </a:solidFill>
                <a:latin typeface="Times New Roman" pitchFamily="18" charset="0"/>
                <a:ea typeface="Open Sans"/>
                <a:cs typeface="Times New Roman" pitchFamily="18" charset="0"/>
              </a:rPr>
              <a:t>− модель на основе линейной регрессии (метод </a:t>
            </a:r>
            <a:r>
              <a:rPr lang="ru-RU" sz="1600" dirty="0" err="1" smtClean="0">
                <a:solidFill>
                  <a:srgbClr val="262626"/>
                </a:solidFill>
                <a:latin typeface="Times New Roman" pitchFamily="18" charset="0"/>
                <a:ea typeface="Open Sans"/>
                <a:cs typeface="Times New Roman" pitchFamily="18" charset="0"/>
              </a:rPr>
              <a:t>LinearRegression</a:t>
            </a:r>
            <a:r>
              <a:rPr lang="ru-RU" sz="1600" dirty="0" smtClean="0">
                <a:solidFill>
                  <a:srgbClr val="262626"/>
                </a:solidFill>
                <a:latin typeface="Times New Roman" pitchFamily="18" charset="0"/>
                <a:ea typeface="Open Sans"/>
                <a:cs typeface="Times New Roman" pitchFamily="18" charset="0"/>
              </a:rPr>
              <a:t>);</a:t>
            </a:r>
          </a:p>
          <a:p>
            <a:pPr lvl="0" algn="just"/>
            <a:r>
              <a:rPr lang="ru-RU" sz="1600" dirty="0" smtClean="0">
                <a:solidFill>
                  <a:srgbClr val="262626"/>
                </a:solidFill>
                <a:latin typeface="Times New Roman" pitchFamily="18" charset="0"/>
                <a:ea typeface="Open Sans"/>
                <a:cs typeface="Times New Roman" pitchFamily="18" charset="0"/>
              </a:rPr>
              <a:t>− модель на основе опорных векторов (метод SVR).</a:t>
            </a:r>
          </a:p>
        </p:txBody>
      </p:sp>
      <p:sp>
        <p:nvSpPr>
          <p:cNvPr id="8" name="Прямоугольник 7"/>
          <p:cNvSpPr/>
          <p:nvPr/>
        </p:nvSpPr>
        <p:spPr>
          <a:xfrm>
            <a:off x="6935636" y="1736273"/>
            <a:ext cx="4822167" cy="4031873"/>
          </a:xfrm>
          <a:prstGeom prst="rect">
            <a:avLst/>
          </a:prstGeom>
        </p:spPr>
        <p:txBody>
          <a:bodyPr wrap="square">
            <a:spAutoFit/>
          </a:bodyPr>
          <a:lstStyle/>
          <a:p>
            <a:endParaRPr lang="ru-RU" sz="1600" dirty="0" smtClean="0">
              <a:latin typeface="Times New Roman" pitchFamily="18" charset="0"/>
              <a:cs typeface="Times New Roman" pitchFamily="18" charset="0"/>
            </a:endParaRPr>
          </a:p>
          <a:p>
            <a:r>
              <a:rPr lang="ru-RU" sz="1600" dirty="0" smtClean="0">
                <a:latin typeface="Times New Roman" pitchFamily="18" charset="0"/>
                <a:cs typeface="Times New Roman" pitchFamily="18" charset="0"/>
              </a:rPr>
              <a:t>1) Разделение нормализованных данных на обучающую и тестовую выборки (в соотношении 70 на 30%, согласно поставленной задаче)</a:t>
            </a:r>
          </a:p>
          <a:p>
            <a:endParaRPr lang="ru-RU" sz="1600" dirty="0" smtClean="0">
              <a:latin typeface="Times New Roman" pitchFamily="18" charset="0"/>
              <a:cs typeface="Times New Roman" pitchFamily="18" charset="0"/>
            </a:endParaRPr>
          </a:p>
          <a:p>
            <a:r>
              <a:rPr lang="ru-RU" sz="1600" dirty="0" smtClean="0">
                <a:latin typeface="Times New Roman" pitchFamily="18" charset="0"/>
                <a:cs typeface="Times New Roman" pitchFamily="18" charset="0"/>
              </a:rPr>
              <a:t>2) Задание сетки </a:t>
            </a:r>
            <a:r>
              <a:rPr lang="ru-RU" sz="1600" dirty="0" err="1" smtClean="0">
                <a:latin typeface="Times New Roman" pitchFamily="18" charset="0"/>
                <a:cs typeface="Times New Roman" pitchFamily="18" charset="0"/>
              </a:rPr>
              <a:t>гиперпараметров</a:t>
            </a:r>
            <a:r>
              <a:rPr lang="ru-RU" sz="1600" dirty="0" smtClean="0">
                <a:latin typeface="Times New Roman" pitchFamily="18" charset="0"/>
                <a:cs typeface="Times New Roman" pitchFamily="18" charset="0"/>
              </a:rPr>
              <a:t>, по которым будет происходить оптимизация модели. В качестве параметра оценки выбран коэффициент детерминации (R2)</a:t>
            </a:r>
          </a:p>
          <a:p>
            <a:endParaRPr lang="ru-RU" sz="1600" dirty="0" smtClean="0">
              <a:latin typeface="Times New Roman" pitchFamily="18" charset="0"/>
              <a:cs typeface="Times New Roman" pitchFamily="18" charset="0"/>
            </a:endParaRPr>
          </a:p>
          <a:p>
            <a:r>
              <a:rPr lang="ru-RU" sz="1600" dirty="0" smtClean="0">
                <a:latin typeface="Times New Roman" pitchFamily="18" charset="0"/>
                <a:cs typeface="Times New Roman" pitchFamily="18" charset="0"/>
              </a:rPr>
              <a:t>3) Оптимизация подбора </a:t>
            </a:r>
            <a:r>
              <a:rPr lang="ru-RU" sz="1600" dirty="0" err="1" smtClean="0">
                <a:latin typeface="Times New Roman" pitchFamily="18" charset="0"/>
                <a:cs typeface="Times New Roman" pitchFamily="18" charset="0"/>
              </a:rPr>
              <a:t>гиперпараметров</a:t>
            </a:r>
            <a:r>
              <a:rPr lang="ru-RU" sz="1600" dirty="0" smtClean="0">
                <a:latin typeface="Times New Roman" pitchFamily="18" charset="0"/>
                <a:cs typeface="Times New Roman" pitchFamily="18" charset="0"/>
              </a:rPr>
              <a:t> модели с помощью выбора по сетке и перекрестной проверки </a:t>
            </a:r>
          </a:p>
          <a:p>
            <a:endParaRPr lang="ru-RU" sz="1600" dirty="0" smtClean="0">
              <a:latin typeface="Times New Roman" pitchFamily="18" charset="0"/>
              <a:cs typeface="Times New Roman" pitchFamily="18" charset="0"/>
            </a:endParaRPr>
          </a:p>
          <a:p>
            <a:r>
              <a:rPr lang="ru-RU" sz="1600" dirty="0" smtClean="0">
                <a:latin typeface="Times New Roman" pitchFamily="18" charset="0"/>
                <a:cs typeface="Times New Roman" pitchFamily="18" charset="0"/>
              </a:rPr>
              <a:t>4) Подстановка оптимальных </a:t>
            </a:r>
            <a:r>
              <a:rPr lang="ru-RU" sz="1600" dirty="0" err="1" smtClean="0">
                <a:latin typeface="Times New Roman" pitchFamily="18" charset="0"/>
                <a:cs typeface="Times New Roman" pitchFamily="18" charset="0"/>
              </a:rPr>
              <a:t>гиперпараметров</a:t>
            </a:r>
            <a:r>
              <a:rPr lang="ru-RU" sz="1600" dirty="0" smtClean="0">
                <a:latin typeface="Times New Roman" pitchFamily="18" charset="0"/>
                <a:cs typeface="Times New Roman" pitchFamily="18" charset="0"/>
              </a:rPr>
              <a:t> в модель и обучение модели на тренировочных данных</a:t>
            </a:r>
            <a:endParaRPr lang="ru-RU" sz="1600" dirty="0">
              <a:latin typeface="Times New Roman" pitchFamily="18" charset="0"/>
              <a:cs typeface="Times New Roman" pitchFamily="18" charset="0"/>
            </a:endParaRPr>
          </a:p>
        </p:txBody>
      </p:sp>
      <p:sp>
        <p:nvSpPr>
          <p:cNvPr id="9" name="Прямоугольник 8"/>
          <p:cNvSpPr/>
          <p:nvPr/>
        </p:nvSpPr>
        <p:spPr>
          <a:xfrm>
            <a:off x="7030528" y="1416228"/>
            <a:ext cx="4641012" cy="523220"/>
          </a:xfrm>
          <a:prstGeom prst="rect">
            <a:avLst/>
          </a:prstGeom>
        </p:spPr>
        <p:txBody>
          <a:bodyPr wrap="square">
            <a:spAutoFit/>
          </a:bodyPr>
          <a:lstStyle/>
          <a:p>
            <a:r>
              <a:rPr lang="ru-RU" b="1" dirty="0" smtClean="0"/>
              <a:t>Порядок разработки модели для каждого параметра и для каждого выбранного метода</a:t>
            </a:r>
            <a:endParaRPr lang="ru-RU" b="1" dirty="0"/>
          </a:p>
        </p:txBody>
      </p:sp>
    </p:spTree>
    <p:extLst>
      <p:ext uri="{BB962C8B-B14F-4D97-AF65-F5344CB8AC3E}">
        <p14:creationId xmlns="" xmlns:p14="http://schemas.microsoft.com/office/powerpoint/2010/main" val="1713928986"/>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Группа 64">
            <a:extLst>
              <a:ext uri="{FF2B5EF4-FFF2-40B4-BE49-F238E27FC236}">
                <a16:creationId xmlns="" xmlns:a16="http://schemas.microsoft.com/office/drawing/2014/main" id="{9280711C-2262-4089-92EE-9BEACCC60C4C}"/>
              </a:ext>
            </a:extLst>
          </p:cNvPr>
          <p:cNvGrpSpPr/>
          <p:nvPr/>
        </p:nvGrpSpPr>
        <p:grpSpPr>
          <a:xfrm>
            <a:off x="2874582" y="469293"/>
            <a:ext cx="9167894" cy="674627"/>
            <a:chOff x="1242493" y="3499669"/>
            <a:chExt cx="7322508" cy="674627"/>
          </a:xfrm>
        </p:grpSpPr>
        <p:sp>
          <p:nvSpPr>
            <p:cNvPr id="68" name="Прямоугольник 67">
              <a:extLst>
                <a:ext uri="{FF2B5EF4-FFF2-40B4-BE49-F238E27FC236}">
                  <a16:creationId xmlns="" xmlns:a16="http://schemas.microsoft.com/office/drawing/2014/main" id="{E2535886-3476-4B40-9706-6797B77905C0}"/>
                </a:ext>
              </a:extLst>
            </p:cNvPr>
            <p:cNvSpPr/>
            <p:nvPr/>
          </p:nvSpPr>
          <p:spPr>
            <a:xfrm>
              <a:off x="1283832" y="3499669"/>
              <a:ext cx="7198488"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Тестирование моделей</a:t>
              </a:r>
              <a:endParaRPr lang="ru-RU" sz="2800" spc="180" dirty="0">
                <a:latin typeface="ALS Sector Bold" pitchFamily="2" charset="0"/>
                <a:cs typeface="ALS Sector Bold" pitchFamily="2" charset="0"/>
              </a:endParaRPr>
            </a:p>
          </p:txBody>
        </p:sp>
        <p:sp>
          <p:nvSpPr>
            <p:cNvPr id="69" name="Прямоугольник 58">
              <a:extLst>
                <a:ext uri="{FF2B5EF4-FFF2-40B4-BE49-F238E27FC236}">
                  <a16:creationId xmlns="" xmlns:a16="http://schemas.microsoft.com/office/drawing/2014/main" id="{96789138-2397-49AA-BF3A-A6B5B90E8840}"/>
                </a:ext>
              </a:extLst>
            </p:cNvPr>
            <p:cNvSpPr/>
            <p:nvPr/>
          </p:nvSpPr>
          <p:spPr>
            <a:xfrm rot="10800000" flipH="1">
              <a:off x="1242493" y="3508296"/>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70" name="Прямоугольник 58">
              <a:extLst>
                <a:ext uri="{FF2B5EF4-FFF2-40B4-BE49-F238E27FC236}">
                  <a16:creationId xmlns="" xmlns:a16="http://schemas.microsoft.com/office/drawing/2014/main" id="{DA239952-60E1-45EB-BDF0-422CC4CF7E42}"/>
                </a:ext>
              </a:extLst>
            </p:cNvPr>
            <p:cNvSpPr>
              <a:spLocks noChangeAspect="1"/>
            </p:cNvSpPr>
            <p:nvPr/>
          </p:nvSpPr>
          <p:spPr>
            <a:xfrm flipH="1">
              <a:off x="8474952" y="3508296"/>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4" name="Номер слайда 3">
            <a:extLst>
              <a:ext uri="{FF2B5EF4-FFF2-40B4-BE49-F238E27FC236}">
                <a16:creationId xmlns="" xmlns:a16="http://schemas.microsoft.com/office/drawing/2014/main" id="{06555008-558A-4705-ADA6-A99A535D9A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12</a:t>
            </a:fld>
            <a:endParaRPr lang="ru-RU" dirty="0"/>
          </a:p>
        </p:txBody>
      </p:sp>
      <p:pic>
        <p:nvPicPr>
          <p:cNvPr id="27" name="Рисунок 26"/>
          <p:cNvPicPr/>
          <p:nvPr/>
        </p:nvPicPr>
        <p:blipFill>
          <a:blip r:embed="rId2" cstate="print"/>
          <a:srcRect/>
          <a:stretch>
            <a:fillRect/>
          </a:stretch>
        </p:blipFill>
        <p:spPr bwMode="auto">
          <a:xfrm>
            <a:off x="241541" y="1268085"/>
            <a:ext cx="4606506" cy="2372261"/>
          </a:xfrm>
          <a:prstGeom prst="rect">
            <a:avLst/>
          </a:prstGeom>
          <a:noFill/>
          <a:ln w="9525">
            <a:noFill/>
            <a:miter lim="800000"/>
            <a:headEnd/>
            <a:tailEnd/>
          </a:ln>
        </p:spPr>
      </p:pic>
      <p:pic>
        <p:nvPicPr>
          <p:cNvPr id="28" name="Рисунок 27"/>
          <p:cNvPicPr/>
          <p:nvPr/>
        </p:nvPicPr>
        <p:blipFill>
          <a:blip r:embed="rId3" cstate="print"/>
          <a:srcRect/>
          <a:stretch>
            <a:fillRect/>
          </a:stretch>
        </p:blipFill>
        <p:spPr bwMode="auto">
          <a:xfrm>
            <a:off x="4692770" y="1199070"/>
            <a:ext cx="3071004" cy="2260121"/>
          </a:xfrm>
          <a:prstGeom prst="rect">
            <a:avLst/>
          </a:prstGeom>
          <a:noFill/>
          <a:ln w="9525">
            <a:noFill/>
            <a:miter lim="800000"/>
            <a:headEnd/>
            <a:tailEnd/>
          </a:ln>
        </p:spPr>
      </p:pic>
      <p:pic>
        <p:nvPicPr>
          <p:cNvPr id="29" name="Рисунок 28"/>
          <p:cNvPicPr/>
          <p:nvPr/>
        </p:nvPicPr>
        <p:blipFill>
          <a:blip r:embed="rId4" cstate="print"/>
          <a:srcRect/>
          <a:stretch>
            <a:fillRect/>
          </a:stretch>
        </p:blipFill>
        <p:spPr bwMode="auto">
          <a:xfrm>
            <a:off x="7720643" y="1143272"/>
            <a:ext cx="2596549" cy="2272788"/>
          </a:xfrm>
          <a:prstGeom prst="rect">
            <a:avLst/>
          </a:prstGeom>
          <a:noFill/>
          <a:ln w="9525">
            <a:noFill/>
            <a:miter lim="800000"/>
            <a:headEnd/>
            <a:tailEnd/>
          </a:ln>
        </p:spPr>
      </p:pic>
      <p:pic>
        <p:nvPicPr>
          <p:cNvPr id="12" name="Рисунок 11"/>
          <p:cNvPicPr/>
          <p:nvPr/>
        </p:nvPicPr>
        <p:blipFill>
          <a:blip r:embed="rId5" cstate="print"/>
          <a:srcRect/>
          <a:stretch>
            <a:fillRect/>
          </a:stretch>
        </p:blipFill>
        <p:spPr bwMode="auto">
          <a:xfrm>
            <a:off x="381537" y="4218318"/>
            <a:ext cx="5104863" cy="2027207"/>
          </a:xfrm>
          <a:prstGeom prst="rect">
            <a:avLst/>
          </a:prstGeom>
          <a:noFill/>
          <a:ln w="9525">
            <a:noFill/>
            <a:miter lim="800000"/>
            <a:headEnd/>
            <a:tailEnd/>
          </a:ln>
        </p:spPr>
      </p:pic>
      <p:pic>
        <p:nvPicPr>
          <p:cNvPr id="13" name="Рисунок 12"/>
          <p:cNvPicPr/>
          <p:nvPr/>
        </p:nvPicPr>
        <p:blipFill>
          <a:blip r:embed="rId6" cstate="print"/>
          <a:srcRect/>
          <a:stretch>
            <a:fillRect/>
          </a:stretch>
        </p:blipFill>
        <p:spPr bwMode="auto">
          <a:xfrm>
            <a:off x="5348377" y="4287328"/>
            <a:ext cx="3605842" cy="1940944"/>
          </a:xfrm>
          <a:prstGeom prst="rect">
            <a:avLst/>
          </a:prstGeom>
          <a:noFill/>
          <a:ln w="9525">
            <a:noFill/>
            <a:miter lim="800000"/>
            <a:headEnd/>
            <a:tailEnd/>
          </a:ln>
        </p:spPr>
      </p:pic>
      <p:pic>
        <p:nvPicPr>
          <p:cNvPr id="14" name="Рисунок 13"/>
          <p:cNvPicPr/>
          <p:nvPr/>
        </p:nvPicPr>
        <p:blipFill>
          <a:blip r:embed="rId7" cstate="print"/>
          <a:srcRect/>
          <a:stretch>
            <a:fillRect/>
          </a:stretch>
        </p:blipFill>
        <p:spPr bwMode="auto">
          <a:xfrm>
            <a:off x="9231970" y="4437661"/>
            <a:ext cx="2232536" cy="1894127"/>
          </a:xfrm>
          <a:prstGeom prst="rect">
            <a:avLst/>
          </a:prstGeom>
          <a:noFill/>
          <a:ln w="9525">
            <a:noFill/>
            <a:miter lim="800000"/>
            <a:headEnd/>
            <a:tailEnd/>
          </a:ln>
        </p:spPr>
      </p:pic>
      <p:sp>
        <p:nvSpPr>
          <p:cNvPr id="15" name="Прямоугольник 14"/>
          <p:cNvSpPr/>
          <p:nvPr/>
        </p:nvSpPr>
        <p:spPr>
          <a:xfrm>
            <a:off x="2941609" y="6221142"/>
            <a:ext cx="7021900" cy="307777"/>
          </a:xfrm>
          <a:prstGeom prst="rect">
            <a:avLst/>
          </a:prstGeom>
        </p:spPr>
        <p:txBody>
          <a:bodyPr wrap="square">
            <a:spAutoFit/>
          </a:bodyPr>
          <a:lstStyle/>
          <a:p>
            <a:pPr algn="ctr"/>
            <a:r>
              <a:rPr lang="ru-RU" dirty="0" smtClean="0">
                <a:latin typeface="Times New Roman" pitchFamily="18" charset="0"/>
                <a:cs typeface="Times New Roman" pitchFamily="18" charset="0"/>
              </a:rPr>
              <a:t>Результаты модели повышения градиента для параметра «Прочность при растяжении»</a:t>
            </a:r>
            <a:endParaRPr lang="ru-RU" dirty="0" smtClean="0">
              <a:solidFill>
                <a:srgbClr val="262626"/>
              </a:solidFill>
              <a:latin typeface="Times New Roman" pitchFamily="18" charset="0"/>
              <a:ea typeface="Open Sans"/>
              <a:cs typeface="Times New Roman" pitchFamily="18" charset="0"/>
            </a:endParaRPr>
          </a:p>
        </p:txBody>
      </p:sp>
      <p:sp>
        <p:nvSpPr>
          <p:cNvPr id="11" name="Google Shape;125;p4">
            <a:extLst>
              <a:ext uri="{FF2B5EF4-FFF2-40B4-BE49-F238E27FC236}">
                <a16:creationId xmlns="" xmlns:a16="http://schemas.microsoft.com/office/drawing/2014/main" id="{60669A83-F90E-4A4C-BA00-13CC73D4042F}"/>
              </a:ext>
            </a:extLst>
          </p:cNvPr>
          <p:cNvSpPr/>
          <p:nvPr/>
        </p:nvSpPr>
        <p:spPr>
          <a:xfrm>
            <a:off x="1328469" y="3436218"/>
            <a:ext cx="8738558" cy="584735"/>
          </a:xfrm>
          <a:prstGeom prst="rect">
            <a:avLst/>
          </a:prstGeom>
          <a:noFill/>
          <a:ln>
            <a:noFill/>
          </a:ln>
        </p:spPr>
        <p:txBody>
          <a:bodyPr spcFirstLastPara="1" wrap="square" lIns="91425" tIns="45700" rIns="91425" bIns="45700" anchor="t" anchorCtr="0">
            <a:spAutoFit/>
          </a:bodyPr>
          <a:lstStyle/>
          <a:p>
            <a:endParaRPr lang="ru-RU" sz="1600" dirty="0" smtClean="0"/>
          </a:p>
          <a:p>
            <a:pPr algn="ctr"/>
            <a:r>
              <a:rPr lang="ru-RU" sz="1600" dirty="0" smtClean="0">
                <a:latin typeface="Times New Roman" pitchFamily="18" charset="0"/>
                <a:cs typeface="Times New Roman" pitchFamily="18" charset="0"/>
              </a:rPr>
              <a:t>Результаты модели </a:t>
            </a:r>
            <a:r>
              <a:rPr lang="ru-RU" sz="1600" dirty="0" err="1" smtClean="0">
                <a:latin typeface="Times New Roman" pitchFamily="18" charset="0"/>
                <a:cs typeface="Times New Roman" pitchFamily="18" charset="0"/>
              </a:rPr>
              <a:t>k</a:t>
            </a:r>
            <a:r>
              <a:rPr lang="ru-RU" sz="1600" dirty="0" smtClean="0">
                <a:latin typeface="Times New Roman" pitchFamily="18" charset="0"/>
                <a:cs typeface="Times New Roman" pitchFamily="18" charset="0"/>
              </a:rPr>
              <a:t> ближайших </a:t>
            </a:r>
            <a:r>
              <a:rPr lang="ru-RU" sz="1600" dirty="0" err="1" smtClean="0">
                <a:latin typeface="Times New Roman" pitchFamily="18" charset="0"/>
                <a:cs typeface="Times New Roman" pitchFamily="18" charset="0"/>
              </a:rPr>
              <a:t>соседейдля</a:t>
            </a:r>
            <a:r>
              <a:rPr lang="ru-RU" sz="1600" dirty="0" smtClean="0">
                <a:latin typeface="Times New Roman" pitchFamily="18" charset="0"/>
                <a:cs typeface="Times New Roman" pitchFamily="18" charset="0"/>
              </a:rPr>
              <a:t> параметра «Прочность при растяжении»</a:t>
            </a:r>
            <a:endParaRPr lang="ru-RU" sz="1600" dirty="0" smtClean="0">
              <a:solidFill>
                <a:srgbClr val="262626"/>
              </a:solidFill>
              <a:latin typeface="Times New Roman" pitchFamily="18" charset="0"/>
              <a:ea typeface="Open Sans"/>
              <a:cs typeface="Times New Roman" pitchFamily="18" charset="0"/>
            </a:endParaRPr>
          </a:p>
        </p:txBody>
      </p:sp>
    </p:spTree>
    <p:extLst>
      <p:ext uri="{BB962C8B-B14F-4D97-AF65-F5344CB8AC3E}">
        <p14:creationId xmlns="" xmlns:p14="http://schemas.microsoft.com/office/powerpoint/2010/main" val="1713928986"/>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Группа 64">
            <a:extLst>
              <a:ext uri="{FF2B5EF4-FFF2-40B4-BE49-F238E27FC236}">
                <a16:creationId xmlns="" xmlns:a16="http://schemas.microsoft.com/office/drawing/2014/main" id="{9280711C-2262-4089-92EE-9BEACCC60C4C}"/>
              </a:ext>
            </a:extLst>
          </p:cNvPr>
          <p:cNvGrpSpPr/>
          <p:nvPr/>
        </p:nvGrpSpPr>
        <p:grpSpPr>
          <a:xfrm>
            <a:off x="2874582" y="469293"/>
            <a:ext cx="9167894" cy="674627"/>
            <a:chOff x="1242493" y="3499669"/>
            <a:chExt cx="7322508" cy="674627"/>
          </a:xfrm>
        </p:grpSpPr>
        <p:sp>
          <p:nvSpPr>
            <p:cNvPr id="68" name="Прямоугольник 67">
              <a:extLst>
                <a:ext uri="{FF2B5EF4-FFF2-40B4-BE49-F238E27FC236}">
                  <a16:creationId xmlns="" xmlns:a16="http://schemas.microsoft.com/office/drawing/2014/main" id="{E2535886-3476-4B40-9706-6797B77905C0}"/>
                </a:ext>
              </a:extLst>
            </p:cNvPr>
            <p:cNvSpPr/>
            <p:nvPr/>
          </p:nvSpPr>
          <p:spPr>
            <a:xfrm>
              <a:off x="1283832" y="3499669"/>
              <a:ext cx="7198488"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Тестирование моделей</a:t>
              </a:r>
              <a:endParaRPr lang="ru-RU" sz="2800" spc="180" dirty="0">
                <a:latin typeface="ALS Sector Bold" pitchFamily="2" charset="0"/>
                <a:cs typeface="ALS Sector Bold" pitchFamily="2" charset="0"/>
              </a:endParaRPr>
            </a:p>
          </p:txBody>
        </p:sp>
        <p:sp>
          <p:nvSpPr>
            <p:cNvPr id="69" name="Прямоугольник 58">
              <a:extLst>
                <a:ext uri="{FF2B5EF4-FFF2-40B4-BE49-F238E27FC236}">
                  <a16:creationId xmlns="" xmlns:a16="http://schemas.microsoft.com/office/drawing/2014/main" id="{96789138-2397-49AA-BF3A-A6B5B90E8840}"/>
                </a:ext>
              </a:extLst>
            </p:cNvPr>
            <p:cNvSpPr/>
            <p:nvPr/>
          </p:nvSpPr>
          <p:spPr>
            <a:xfrm rot="10800000" flipH="1">
              <a:off x="1242493" y="3508296"/>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70" name="Прямоугольник 58">
              <a:extLst>
                <a:ext uri="{FF2B5EF4-FFF2-40B4-BE49-F238E27FC236}">
                  <a16:creationId xmlns="" xmlns:a16="http://schemas.microsoft.com/office/drawing/2014/main" id="{DA239952-60E1-45EB-BDF0-422CC4CF7E42}"/>
                </a:ext>
              </a:extLst>
            </p:cNvPr>
            <p:cNvSpPr>
              <a:spLocks noChangeAspect="1"/>
            </p:cNvSpPr>
            <p:nvPr/>
          </p:nvSpPr>
          <p:spPr>
            <a:xfrm flipH="1">
              <a:off x="8474952" y="3508296"/>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4" name="Номер слайда 3">
            <a:extLst>
              <a:ext uri="{FF2B5EF4-FFF2-40B4-BE49-F238E27FC236}">
                <a16:creationId xmlns="" xmlns:a16="http://schemas.microsoft.com/office/drawing/2014/main" id="{06555008-558A-4705-ADA6-A99A535D9A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13</a:t>
            </a:fld>
            <a:endParaRPr lang="ru-RU" dirty="0"/>
          </a:p>
        </p:txBody>
      </p:sp>
      <p:sp>
        <p:nvSpPr>
          <p:cNvPr id="11" name="Google Shape;125;p4">
            <a:extLst>
              <a:ext uri="{FF2B5EF4-FFF2-40B4-BE49-F238E27FC236}">
                <a16:creationId xmlns="" xmlns:a16="http://schemas.microsoft.com/office/drawing/2014/main" id="{60669A83-F90E-4A4C-BA00-13CC73D4042F}"/>
              </a:ext>
            </a:extLst>
          </p:cNvPr>
          <p:cNvSpPr/>
          <p:nvPr/>
        </p:nvSpPr>
        <p:spPr>
          <a:xfrm>
            <a:off x="631765" y="3479349"/>
            <a:ext cx="10729224" cy="584735"/>
          </a:xfrm>
          <a:prstGeom prst="rect">
            <a:avLst/>
          </a:prstGeom>
          <a:noFill/>
          <a:ln>
            <a:noFill/>
          </a:ln>
        </p:spPr>
        <p:txBody>
          <a:bodyPr spcFirstLastPara="1" wrap="square" lIns="91425" tIns="45700" rIns="91425" bIns="45700" anchor="t" anchorCtr="0">
            <a:spAutoFit/>
          </a:bodyPr>
          <a:lstStyle/>
          <a:p>
            <a:endParaRPr lang="ru-RU" sz="1600" dirty="0" smtClean="0"/>
          </a:p>
          <a:p>
            <a:pPr algn="ctr"/>
            <a:r>
              <a:rPr lang="ru-RU" sz="1600" dirty="0" smtClean="0">
                <a:latin typeface="Times New Roman" pitchFamily="18" charset="0"/>
                <a:cs typeface="Times New Roman" pitchFamily="18" charset="0"/>
              </a:rPr>
              <a:t>Результаты модели </a:t>
            </a:r>
            <a:r>
              <a:rPr lang="ru-RU" sz="1600" dirty="0" err="1" smtClean="0">
                <a:latin typeface="Times New Roman" pitchFamily="18" charset="0"/>
                <a:cs typeface="Times New Roman" pitchFamily="18" charset="0"/>
              </a:rPr>
              <a:t>LinearRegression</a:t>
            </a:r>
            <a:r>
              <a:rPr lang="ru-RU" sz="1600" dirty="0" smtClean="0">
                <a:latin typeface="Times New Roman" pitchFamily="18" charset="0"/>
                <a:cs typeface="Times New Roman" pitchFamily="18" charset="0"/>
              </a:rPr>
              <a:t> для параметра «Модуль упругости при растяжении»</a:t>
            </a:r>
            <a:endParaRPr lang="ru-RU" sz="1600" dirty="0" smtClean="0">
              <a:solidFill>
                <a:srgbClr val="262626"/>
              </a:solidFill>
              <a:latin typeface="Times New Roman" pitchFamily="18" charset="0"/>
              <a:ea typeface="Open Sans"/>
              <a:cs typeface="Times New Roman" pitchFamily="18" charset="0"/>
            </a:endParaRPr>
          </a:p>
        </p:txBody>
      </p:sp>
      <p:pic>
        <p:nvPicPr>
          <p:cNvPr id="15" name="Рисунок 14"/>
          <p:cNvPicPr/>
          <p:nvPr/>
        </p:nvPicPr>
        <p:blipFill>
          <a:blip r:embed="rId2" cstate="print"/>
          <a:srcRect/>
          <a:stretch>
            <a:fillRect/>
          </a:stretch>
        </p:blipFill>
        <p:spPr bwMode="auto">
          <a:xfrm>
            <a:off x="338408" y="1268082"/>
            <a:ext cx="5156618" cy="2346385"/>
          </a:xfrm>
          <a:prstGeom prst="rect">
            <a:avLst/>
          </a:prstGeom>
          <a:noFill/>
          <a:ln w="9525">
            <a:noFill/>
            <a:miter lim="800000"/>
            <a:headEnd/>
            <a:tailEnd/>
          </a:ln>
        </p:spPr>
      </p:pic>
      <p:pic>
        <p:nvPicPr>
          <p:cNvPr id="16" name="Рисунок 15"/>
          <p:cNvPicPr/>
          <p:nvPr/>
        </p:nvPicPr>
        <p:blipFill>
          <a:blip r:embed="rId3" cstate="print"/>
          <a:srcRect/>
          <a:stretch>
            <a:fillRect/>
          </a:stretch>
        </p:blipFill>
        <p:spPr bwMode="auto">
          <a:xfrm>
            <a:off x="5859130" y="1259457"/>
            <a:ext cx="3612673" cy="1958195"/>
          </a:xfrm>
          <a:prstGeom prst="rect">
            <a:avLst/>
          </a:prstGeom>
          <a:noFill/>
          <a:ln w="9525">
            <a:noFill/>
            <a:miter lim="800000"/>
            <a:headEnd/>
            <a:tailEnd/>
          </a:ln>
        </p:spPr>
      </p:pic>
      <p:pic>
        <p:nvPicPr>
          <p:cNvPr id="17" name="Рисунок 16"/>
          <p:cNvPicPr/>
          <p:nvPr/>
        </p:nvPicPr>
        <p:blipFill>
          <a:blip r:embed="rId4" cstate="print"/>
          <a:srcRect/>
          <a:stretch>
            <a:fillRect/>
          </a:stretch>
        </p:blipFill>
        <p:spPr bwMode="auto">
          <a:xfrm>
            <a:off x="9677670" y="1165913"/>
            <a:ext cx="2218155" cy="2327785"/>
          </a:xfrm>
          <a:prstGeom prst="rect">
            <a:avLst/>
          </a:prstGeom>
          <a:noFill/>
          <a:ln w="9525">
            <a:noFill/>
            <a:miter lim="800000"/>
            <a:headEnd/>
            <a:tailEnd/>
          </a:ln>
        </p:spPr>
      </p:pic>
      <p:pic>
        <p:nvPicPr>
          <p:cNvPr id="12" name="Рисунок 11"/>
          <p:cNvPicPr/>
          <p:nvPr/>
        </p:nvPicPr>
        <p:blipFill>
          <a:blip r:embed="rId5" cstate="print"/>
          <a:srcRect/>
          <a:stretch>
            <a:fillRect/>
          </a:stretch>
        </p:blipFill>
        <p:spPr bwMode="auto">
          <a:xfrm>
            <a:off x="579945" y="4101050"/>
            <a:ext cx="5458546" cy="1928813"/>
          </a:xfrm>
          <a:prstGeom prst="rect">
            <a:avLst/>
          </a:prstGeom>
          <a:noFill/>
          <a:ln w="9525">
            <a:noFill/>
            <a:miter lim="800000"/>
            <a:headEnd/>
            <a:tailEnd/>
          </a:ln>
        </p:spPr>
      </p:pic>
      <p:pic>
        <p:nvPicPr>
          <p:cNvPr id="13" name="Рисунок 12"/>
          <p:cNvPicPr/>
          <p:nvPr/>
        </p:nvPicPr>
        <p:blipFill>
          <a:blip r:embed="rId6" cstate="print"/>
          <a:srcRect/>
          <a:stretch>
            <a:fillRect/>
          </a:stretch>
        </p:blipFill>
        <p:spPr bwMode="auto">
          <a:xfrm>
            <a:off x="6098874" y="4063042"/>
            <a:ext cx="3096884" cy="2130724"/>
          </a:xfrm>
          <a:prstGeom prst="rect">
            <a:avLst/>
          </a:prstGeom>
          <a:noFill/>
          <a:ln w="9525">
            <a:noFill/>
            <a:miter lim="800000"/>
            <a:headEnd/>
            <a:tailEnd/>
          </a:ln>
        </p:spPr>
      </p:pic>
      <p:pic>
        <p:nvPicPr>
          <p:cNvPr id="14" name="Рисунок 13"/>
          <p:cNvPicPr/>
          <p:nvPr/>
        </p:nvPicPr>
        <p:blipFill>
          <a:blip r:embed="rId7" cstate="print"/>
          <a:srcRect/>
          <a:stretch>
            <a:fillRect/>
          </a:stretch>
        </p:blipFill>
        <p:spPr bwMode="auto">
          <a:xfrm>
            <a:off x="9466390" y="3978485"/>
            <a:ext cx="2412183" cy="2232534"/>
          </a:xfrm>
          <a:prstGeom prst="rect">
            <a:avLst/>
          </a:prstGeom>
          <a:noFill/>
          <a:ln w="9525">
            <a:noFill/>
            <a:miter lim="800000"/>
            <a:headEnd/>
            <a:tailEnd/>
          </a:ln>
        </p:spPr>
      </p:pic>
      <p:sp>
        <p:nvSpPr>
          <p:cNvPr id="18" name="Google Shape;125;p4">
            <a:extLst>
              <a:ext uri="{FF2B5EF4-FFF2-40B4-BE49-F238E27FC236}">
                <a16:creationId xmlns="" xmlns:a16="http://schemas.microsoft.com/office/drawing/2014/main" id="{60669A83-F90E-4A4C-BA00-13CC73D4042F}"/>
              </a:ext>
            </a:extLst>
          </p:cNvPr>
          <p:cNvSpPr/>
          <p:nvPr/>
        </p:nvSpPr>
        <p:spPr>
          <a:xfrm>
            <a:off x="856052" y="6015515"/>
            <a:ext cx="10729224" cy="584735"/>
          </a:xfrm>
          <a:prstGeom prst="rect">
            <a:avLst/>
          </a:prstGeom>
          <a:noFill/>
          <a:ln>
            <a:noFill/>
          </a:ln>
        </p:spPr>
        <p:txBody>
          <a:bodyPr spcFirstLastPara="1" wrap="square" lIns="91425" tIns="45700" rIns="91425" bIns="45700" anchor="t" anchorCtr="0">
            <a:spAutoFit/>
          </a:bodyPr>
          <a:lstStyle/>
          <a:p>
            <a:endParaRPr lang="ru-RU" sz="1600" dirty="0" smtClean="0">
              <a:latin typeface="Times New Roman" pitchFamily="18" charset="0"/>
              <a:cs typeface="Times New Roman" pitchFamily="18" charset="0"/>
            </a:endParaRPr>
          </a:p>
          <a:p>
            <a:r>
              <a:rPr lang="ru-RU" sz="1600" dirty="0" smtClean="0">
                <a:latin typeface="Times New Roman" pitchFamily="18" charset="0"/>
                <a:cs typeface="Times New Roman" pitchFamily="18" charset="0"/>
              </a:rPr>
              <a:t>Результаты модели регрессии опорных векторов (SVR) для параметра «Модуль упругости при растяжении»</a:t>
            </a:r>
            <a:endParaRPr lang="ru-RU" sz="1600" dirty="0" smtClean="0">
              <a:solidFill>
                <a:srgbClr val="262626"/>
              </a:solidFill>
              <a:latin typeface="Times New Roman" pitchFamily="18" charset="0"/>
              <a:ea typeface="Open Sans"/>
              <a:cs typeface="Times New Roman" pitchFamily="18" charset="0"/>
            </a:endParaRPr>
          </a:p>
        </p:txBody>
      </p:sp>
    </p:spTree>
    <p:extLst>
      <p:ext uri="{BB962C8B-B14F-4D97-AF65-F5344CB8AC3E}">
        <p14:creationId xmlns="" xmlns:p14="http://schemas.microsoft.com/office/powerpoint/2010/main" val="1713928986"/>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 xmlns:a16="http://schemas.microsoft.com/office/drawing/2014/main" id="{36BD7408-43B6-4862-BD1A-5C98F187C8B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14</a:t>
            </a:fld>
            <a:endParaRPr lang="ru-RU" dirty="0"/>
          </a:p>
        </p:txBody>
      </p:sp>
      <p:sp>
        <p:nvSpPr>
          <p:cNvPr id="4" name="Текст 3">
            <a:extLst>
              <a:ext uri="{FF2B5EF4-FFF2-40B4-BE49-F238E27FC236}">
                <a16:creationId xmlns="" xmlns:a16="http://schemas.microsoft.com/office/drawing/2014/main" id="{B4D6C889-48F4-4B26-954C-96F87149FC30}"/>
              </a:ext>
            </a:extLst>
          </p:cNvPr>
          <p:cNvSpPr>
            <a:spLocks noGrp="1"/>
          </p:cNvSpPr>
          <p:nvPr>
            <p:ph type="body" idx="13"/>
          </p:nvPr>
        </p:nvSpPr>
        <p:spPr>
          <a:xfrm>
            <a:off x="163043" y="1423358"/>
            <a:ext cx="6151493" cy="3131389"/>
          </a:xfrm>
        </p:spPr>
        <p:txBody>
          <a:bodyPr>
            <a:normAutofit/>
          </a:bodyPr>
          <a:lstStyle/>
          <a:p>
            <a:pPr algn="just"/>
            <a:r>
              <a:rPr lang="ru-RU" sz="1800" dirty="0" smtClean="0">
                <a:latin typeface="Times New Roman" pitchFamily="18" charset="0"/>
                <a:cs typeface="Times New Roman" pitchFamily="18" charset="0"/>
              </a:rPr>
              <a:t>Для рекомендации соотношения «матрица-наполнитель» разработана простая модель глубокого обучения с помощью библиотеки </a:t>
            </a:r>
            <a:r>
              <a:rPr lang="ru-RU" sz="1800" dirty="0" err="1" smtClean="0">
                <a:latin typeface="Times New Roman" pitchFamily="18" charset="0"/>
                <a:cs typeface="Times New Roman" pitchFamily="18" charset="0"/>
              </a:rPr>
              <a:t>Keras</a:t>
            </a:r>
            <a:r>
              <a:rPr lang="ru-RU" sz="1800" dirty="0" smtClean="0">
                <a:latin typeface="Times New Roman" pitchFamily="18" charset="0"/>
                <a:cs typeface="Times New Roman" pitchFamily="18" charset="0"/>
              </a:rPr>
              <a:t>.</a:t>
            </a:r>
          </a:p>
          <a:p>
            <a:pPr algn="just"/>
            <a:r>
              <a:rPr lang="ru-RU" sz="1800" dirty="0" smtClean="0">
                <a:latin typeface="Times New Roman" pitchFamily="18" charset="0"/>
                <a:cs typeface="Times New Roman" pitchFamily="18" charset="0"/>
              </a:rPr>
              <a:t>Модель состоит из трех скрытых уровней. Первый уровень содержит 64 нейрона, что немногим более чем в три раза превышает объем входных данных (10 входных переменных). Последующие скрытые уровни содержат 64 и 1 нейрон. Снижение числа нейронов на каждом уровне сжимает информацию, которую сеть обработала на предыдущих уровнях.</a:t>
            </a:r>
          </a:p>
        </p:txBody>
      </p:sp>
      <p:sp>
        <p:nvSpPr>
          <p:cNvPr id="5" name="Текст 4">
            <a:extLst>
              <a:ext uri="{FF2B5EF4-FFF2-40B4-BE49-F238E27FC236}">
                <a16:creationId xmlns="" xmlns:a16="http://schemas.microsoft.com/office/drawing/2014/main" id="{EDC4FB7F-80E5-439C-8598-169F703070B3}"/>
              </a:ext>
            </a:extLst>
          </p:cNvPr>
          <p:cNvSpPr>
            <a:spLocks noGrp="1"/>
          </p:cNvSpPr>
          <p:nvPr>
            <p:ph type="body" idx="2"/>
          </p:nvPr>
        </p:nvSpPr>
        <p:spPr>
          <a:xfrm>
            <a:off x="1799295" y="6035852"/>
            <a:ext cx="5508000" cy="433960"/>
          </a:xfrm>
        </p:spPr>
        <p:txBody>
          <a:bodyPr>
            <a:normAutofit fontScale="92500" lnSpcReduction="20000"/>
          </a:bodyPr>
          <a:lstStyle/>
          <a:p>
            <a:pPr marL="76200" indent="0" algn="just">
              <a:buNone/>
            </a:pPr>
            <a:r>
              <a:rPr lang="ru-RU" sz="2200" dirty="0" smtClean="0">
                <a:latin typeface="Times New Roman" pitchFamily="18" charset="0"/>
                <a:cs typeface="Times New Roman" pitchFamily="18" charset="0"/>
              </a:rPr>
              <a:t>Архитектура нейронной сети</a:t>
            </a:r>
            <a:endParaRPr lang="ru-RU" sz="2200" dirty="0">
              <a:latin typeface="Times New Roman" pitchFamily="18" charset="0"/>
              <a:cs typeface="Times New Roman" pitchFamily="18" charset="0"/>
            </a:endParaRPr>
          </a:p>
        </p:txBody>
      </p:sp>
      <p:grpSp>
        <p:nvGrpSpPr>
          <p:cNvPr id="8" name="Группа 7">
            <a:extLst>
              <a:ext uri="{FF2B5EF4-FFF2-40B4-BE49-F238E27FC236}">
                <a16:creationId xmlns="" xmlns:a16="http://schemas.microsoft.com/office/drawing/2014/main" id="{0C9DC557-5581-495D-BB23-B94ADFCDEF50}"/>
              </a:ext>
            </a:extLst>
          </p:cNvPr>
          <p:cNvGrpSpPr/>
          <p:nvPr/>
        </p:nvGrpSpPr>
        <p:grpSpPr>
          <a:xfrm>
            <a:off x="3167879" y="469293"/>
            <a:ext cx="6975414" cy="691879"/>
            <a:chOff x="1476752" y="3499669"/>
            <a:chExt cx="8400995" cy="691879"/>
          </a:xfrm>
        </p:grpSpPr>
        <p:sp>
          <p:nvSpPr>
            <p:cNvPr id="11" name="Прямоугольник 10">
              <a:extLst>
                <a:ext uri="{FF2B5EF4-FFF2-40B4-BE49-F238E27FC236}">
                  <a16:creationId xmlns="" xmlns:a16="http://schemas.microsoft.com/office/drawing/2014/main" id="{D70003C4-955E-467F-96F1-C68960CDA5F3}"/>
                </a:ext>
              </a:extLst>
            </p:cNvPr>
            <p:cNvSpPr/>
            <p:nvPr/>
          </p:nvSpPr>
          <p:spPr>
            <a:xfrm>
              <a:off x="1476752" y="3499669"/>
              <a:ext cx="8174079"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    Разработка нейронной сети</a:t>
              </a:r>
              <a:endParaRPr lang="ru-RU" sz="2800" spc="180" dirty="0">
                <a:latin typeface="ALS Sector Bold" pitchFamily="2" charset="0"/>
                <a:cs typeface="ALS Sector Bold" pitchFamily="2" charset="0"/>
              </a:endParaRPr>
            </a:p>
          </p:txBody>
        </p:sp>
        <p:sp>
          <p:nvSpPr>
            <p:cNvPr id="12" name="Прямоугольник 58">
              <a:extLst>
                <a:ext uri="{FF2B5EF4-FFF2-40B4-BE49-F238E27FC236}">
                  <a16:creationId xmlns="" xmlns:a16="http://schemas.microsoft.com/office/drawing/2014/main" id="{286A3B8D-B315-48AD-9EFB-F044CE30BB7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13" name="Прямоугольник 58">
              <a:extLst>
                <a:ext uri="{FF2B5EF4-FFF2-40B4-BE49-F238E27FC236}">
                  <a16:creationId xmlns="" xmlns:a16="http://schemas.microsoft.com/office/drawing/2014/main" id="{DF012F52-6F76-4D9F-8DB5-627F1CB1104A}"/>
                </a:ext>
              </a:extLst>
            </p:cNvPr>
            <p:cNvSpPr>
              <a:spLocks noChangeAspect="1"/>
            </p:cNvSpPr>
            <p:nvPr/>
          </p:nvSpPr>
          <p:spPr>
            <a:xfrm flipH="1">
              <a:off x="9787698" y="3525548"/>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pic>
        <p:nvPicPr>
          <p:cNvPr id="13313" name="Picture 1"/>
          <p:cNvPicPr>
            <a:picLocks noChangeAspect="1" noChangeArrowheads="1"/>
          </p:cNvPicPr>
          <p:nvPr/>
        </p:nvPicPr>
        <p:blipFill>
          <a:blip r:embed="rId2"/>
          <a:srcRect/>
          <a:stretch>
            <a:fillRect/>
          </a:stretch>
        </p:blipFill>
        <p:spPr bwMode="auto">
          <a:xfrm>
            <a:off x="555768" y="4478365"/>
            <a:ext cx="7925673" cy="1577377"/>
          </a:xfrm>
          <a:prstGeom prst="rect">
            <a:avLst/>
          </a:prstGeom>
          <a:noFill/>
          <a:ln w="9525">
            <a:noFill/>
            <a:miter lim="800000"/>
            <a:headEnd/>
            <a:tailEnd/>
          </a:ln>
        </p:spPr>
      </p:pic>
      <p:sp>
        <p:nvSpPr>
          <p:cNvPr id="14" name="Прямоугольник 13"/>
          <p:cNvSpPr/>
          <p:nvPr/>
        </p:nvSpPr>
        <p:spPr>
          <a:xfrm>
            <a:off x="6719978" y="1414733"/>
            <a:ext cx="5263772" cy="3139321"/>
          </a:xfrm>
          <a:prstGeom prst="rect">
            <a:avLst/>
          </a:prstGeom>
        </p:spPr>
        <p:txBody>
          <a:bodyPr wrap="square">
            <a:spAutoFit/>
          </a:bodyPr>
          <a:lstStyle/>
          <a:p>
            <a:pPr algn="just"/>
            <a:r>
              <a:rPr lang="ru-RU" sz="1800" dirty="0" smtClean="0">
                <a:latin typeface="Times New Roman" pitchFamily="18" charset="0"/>
                <a:cs typeface="Times New Roman" pitchFamily="18" charset="0"/>
              </a:rPr>
              <a:t>Скрытые уровни нейронной сети трансформируются функциями активации. Эти функции являются важными элементами сетевой инфраструктуры, так как они вносят в систему нелинейность.</a:t>
            </a:r>
          </a:p>
          <a:p>
            <a:pPr algn="just"/>
            <a:endParaRPr lang="ru-RU" sz="1800" dirty="0" smtClean="0">
              <a:latin typeface="Times New Roman" pitchFamily="18" charset="0"/>
              <a:cs typeface="Times New Roman" pitchFamily="18" charset="0"/>
            </a:endParaRPr>
          </a:p>
          <a:p>
            <a:pPr algn="just"/>
            <a:r>
              <a:rPr lang="ru-RU" sz="1800" dirty="0" smtClean="0">
                <a:latin typeface="Times New Roman" pitchFamily="18" charset="0"/>
                <a:cs typeface="Times New Roman" pitchFamily="18" charset="0"/>
              </a:rPr>
              <a:t>Для эксперимента были выбраны три функции активации:</a:t>
            </a:r>
          </a:p>
          <a:p>
            <a:pPr algn="just"/>
            <a:r>
              <a:rPr lang="ru-RU" sz="1800" dirty="0" smtClean="0">
                <a:latin typeface="Times New Roman" pitchFamily="18" charset="0"/>
                <a:cs typeface="Times New Roman" pitchFamily="18" charset="0"/>
              </a:rPr>
              <a:t>1. </a:t>
            </a:r>
            <a:r>
              <a:rPr lang="ru-RU" sz="1800" dirty="0" err="1" smtClean="0">
                <a:latin typeface="Times New Roman" pitchFamily="18" charset="0"/>
                <a:cs typeface="Times New Roman" pitchFamily="18" charset="0"/>
              </a:rPr>
              <a:t>tanh</a:t>
            </a:r>
            <a:r>
              <a:rPr lang="ru-RU" sz="1800" dirty="0" smtClean="0">
                <a:latin typeface="Times New Roman" pitchFamily="18" charset="0"/>
                <a:cs typeface="Times New Roman" pitchFamily="18" charset="0"/>
              </a:rPr>
              <a:t> (арктангенс),</a:t>
            </a:r>
          </a:p>
          <a:p>
            <a:pPr algn="just"/>
            <a:r>
              <a:rPr lang="ru-RU" sz="1800" dirty="0" smtClean="0">
                <a:latin typeface="Times New Roman" pitchFamily="18" charset="0"/>
                <a:cs typeface="Times New Roman" pitchFamily="18" charset="0"/>
              </a:rPr>
              <a:t>2. </a:t>
            </a:r>
            <a:r>
              <a:rPr lang="ru-RU" sz="1800" dirty="0" err="1" smtClean="0">
                <a:latin typeface="Times New Roman" pitchFamily="18" charset="0"/>
                <a:cs typeface="Times New Roman" pitchFamily="18" charset="0"/>
              </a:rPr>
              <a:t>relu</a:t>
            </a:r>
            <a:r>
              <a:rPr lang="ru-RU" sz="1800" dirty="0" smtClean="0">
                <a:latin typeface="Times New Roman" pitchFamily="18" charset="0"/>
                <a:cs typeface="Times New Roman" pitchFamily="18" charset="0"/>
              </a:rPr>
              <a:t> (выпрямленная линейная единица),</a:t>
            </a:r>
          </a:p>
          <a:p>
            <a:pPr algn="just"/>
            <a:r>
              <a:rPr lang="ru-RU" sz="1800" dirty="0" smtClean="0">
                <a:latin typeface="Times New Roman" pitchFamily="18" charset="0"/>
                <a:cs typeface="Times New Roman" pitchFamily="18" charset="0"/>
              </a:rPr>
              <a:t>3. </a:t>
            </a:r>
            <a:r>
              <a:rPr lang="ru-RU" sz="1800" dirty="0" err="1" smtClean="0">
                <a:latin typeface="Times New Roman" pitchFamily="18" charset="0"/>
                <a:cs typeface="Times New Roman" pitchFamily="18" charset="0"/>
              </a:rPr>
              <a:t>sigmoid</a:t>
            </a:r>
            <a:r>
              <a:rPr lang="ru-RU" sz="1800" dirty="0" smtClean="0">
                <a:latin typeface="Times New Roman" pitchFamily="18" charset="0"/>
                <a:cs typeface="Times New Roman" pitchFamily="18" charset="0"/>
              </a:rPr>
              <a:t> (</a:t>
            </a:r>
            <a:r>
              <a:rPr lang="ru-RU" sz="1800" dirty="0" err="1" smtClean="0">
                <a:latin typeface="Times New Roman" pitchFamily="18" charset="0"/>
                <a:cs typeface="Times New Roman" pitchFamily="18" charset="0"/>
              </a:rPr>
              <a:t>сигмоида</a:t>
            </a:r>
            <a:r>
              <a:rPr lang="ru-RU" sz="1800" dirty="0" smtClean="0">
                <a:latin typeface="Times New Roman" pitchFamily="18" charset="0"/>
                <a:cs typeface="Times New Roman" pitchFamily="18" charset="0"/>
              </a:rPr>
              <a:t> 1/(1+exp(-</a:t>
            </a:r>
            <a:r>
              <a:rPr lang="ru-RU" sz="1800" dirty="0" err="1" smtClean="0">
                <a:latin typeface="Times New Roman" pitchFamily="18" charset="0"/>
                <a:cs typeface="Times New Roman" pitchFamily="18" charset="0"/>
              </a:rPr>
              <a:t>x</a:t>
            </a:r>
            <a:r>
              <a:rPr lang="ru-RU" sz="1800" dirty="0" smtClean="0">
                <a:latin typeface="Times New Roman" pitchFamily="18" charset="0"/>
                <a:cs typeface="Times New Roman" pitchFamily="18" charset="0"/>
              </a:rPr>
              <a:t>)) )</a:t>
            </a:r>
            <a:endParaRPr lang="ru-RU" sz="1800" dirty="0">
              <a:latin typeface="Times New Roman" pitchFamily="18" charset="0"/>
              <a:cs typeface="Times New Roman" pitchFamily="18" charset="0"/>
            </a:endParaRPr>
          </a:p>
        </p:txBody>
      </p:sp>
    </p:spTree>
    <p:extLst>
      <p:ext uri="{BB962C8B-B14F-4D97-AF65-F5344CB8AC3E}">
        <p14:creationId xmlns="" xmlns:p14="http://schemas.microsoft.com/office/powerpoint/2010/main" val="2885067138"/>
      </p:ext>
    </p:extLst>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 xmlns:a16="http://schemas.microsoft.com/office/drawing/2014/main" id="{36BD7408-43B6-4862-BD1A-5C98F187C8B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15</a:t>
            </a:fld>
            <a:endParaRPr lang="ru-RU" dirty="0"/>
          </a:p>
        </p:txBody>
      </p:sp>
      <p:sp>
        <p:nvSpPr>
          <p:cNvPr id="5" name="Текст 4">
            <a:extLst>
              <a:ext uri="{FF2B5EF4-FFF2-40B4-BE49-F238E27FC236}">
                <a16:creationId xmlns="" xmlns:a16="http://schemas.microsoft.com/office/drawing/2014/main" id="{EDC4FB7F-80E5-439C-8598-169F703070B3}"/>
              </a:ext>
            </a:extLst>
          </p:cNvPr>
          <p:cNvSpPr>
            <a:spLocks noGrp="1"/>
          </p:cNvSpPr>
          <p:nvPr>
            <p:ph type="body" idx="2"/>
          </p:nvPr>
        </p:nvSpPr>
        <p:spPr>
          <a:xfrm>
            <a:off x="151650" y="3378917"/>
            <a:ext cx="5508000" cy="433960"/>
          </a:xfrm>
        </p:spPr>
        <p:txBody>
          <a:bodyPr>
            <a:normAutofit fontScale="92500" lnSpcReduction="10000"/>
          </a:bodyPr>
          <a:lstStyle/>
          <a:p>
            <a:pPr hangingPunct="0"/>
            <a:r>
              <a:rPr lang="ru-RU" sz="2000" dirty="0" smtClean="0">
                <a:latin typeface="Times New Roman" pitchFamily="18" charset="0"/>
                <a:cs typeface="Times New Roman" pitchFamily="18" charset="0"/>
              </a:rPr>
              <a:t>Прогнозные данные для модели с функцией </a:t>
            </a:r>
            <a:r>
              <a:rPr lang="en-US" sz="2000" dirty="0" err="1" smtClean="0">
                <a:latin typeface="Times New Roman" pitchFamily="18" charset="0"/>
                <a:cs typeface="Times New Roman" pitchFamily="18" charset="0"/>
              </a:rPr>
              <a:t>tanh</a:t>
            </a:r>
            <a:endParaRPr lang="ru-RU" sz="2000" dirty="0">
              <a:latin typeface="Times New Roman" pitchFamily="18" charset="0"/>
              <a:cs typeface="Times New Roman" pitchFamily="18" charset="0"/>
            </a:endParaRPr>
          </a:p>
        </p:txBody>
      </p:sp>
      <p:grpSp>
        <p:nvGrpSpPr>
          <p:cNvPr id="2" name="Группа 7">
            <a:extLst>
              <a:ext uri="{FF2B5EF4-FFF2-40B4-BE49-F238E27FC236}">
                <a16:creationId xmlns="" xmlns:a16="http://schemas.microsoft.com/office/drawing/2014/main" id="{0C9DC557-5581-495D-BB23-B94ADFCDEF50}"/>
              </a:ext>
            </a:extLst>
          </p:cNvPr>
          <p:cNvGrpSpPr/>
          <p:nvPr/>
        </p:nvGrpSpPr>
        <p:grpSpPr>
          <a:xfrm>
            <a:off x="3167879" y="469293"/>
            <a:ext cx="6975414" cy="691879"/>
            <a:chOff x="1476752" y="3499669"/>
            <a:chExt cx="8400995" cy="691879"/>
          </a:xfrm>
        </p:grpSpPr>
        <p:sp>
          <p:nvSpPr>
            <p:cNvPr id="11" name="Прямоугольник 10">
              <a:extLst>
                <a:ext uri="{FF2B5EF4-FFF2-40B4-BE49-F238E27FC236}">
                  <a16:creationId xmlns="" xmlns:a16="http://schemas.microsoft.com/office/drawing/2014/main" id="{D70003C4-955E-467F-96F1-C68960CDA5F3}"/>
                </a:ext>
              </a:extLst>
            </p:cNvPr>
            <p:cNvSpPr/>
            <p:nvPr/>
          </p:nvSpPr>
          <p:spPr>
            <a:xfrm>
              <a:off x="1476752" y="3499669"/>
              <a:ext cx="8174079"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    Разработка нейронной сети</a:t>
              </a:r>
              <a:endParaRPr lang="ru-RU" sz="2800" spc="180" dirty="0">
                <a:latin typeface="ALS Sector Bold" pitchFamily="2" charset="0"/>
                <a:cs typeface="ALS Sector Bold" pitchFamily="2" charset="0"/>
              </a:endParaRPr>
            </a:p>
          </p:txBody>
        </p:sp>
        <p:sp>
          <p:nvSpPr>
            <p:cNvPr id="12" name="Прямоугольник 58">
              <a:extLst>
                <a:ext uri="{FF2B5EF4-FFF2-40B4-BE49-F238E27FC236}">
                  <a16:creationId xmlns="" xmlns:a16="http://schemas.microsoft.com/office/drawing/2014/main" id="{286A3B8D-B315-48AD-9EFB-F044CE30BB7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13" name="Прямоугольник 58">
              <a:extLst>
                <a:ext uri="{FF2B5EF4-FFF2-40B4-BE49-F238E27FC236}">
                  <a16:creationId xmlns="" xmlns:a16="http://schemas.microsoft.com/office/drawing/2014/main" id="{DF012F52-6F76-4D9F-8DB5-627F1CB1104A}"/>
                </a:ext>
              </a:extLst>
            </p:cNvPr>
            <p:cNvSpPr>
              <a:spLocks noChangeAspect="1"/>
            </p:cNvSpPr>
            <p:nvPr/>
          </p:nvSpPr>
          <p:spPr>
            <a:xfrm flipH="1">
              <a:off x="9787698" y="3525548"/>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pic>
        <p:nvPicPr>
          <p:cNvPr id="16" name="Рисунок 15"/>
          <p:cNvPicPr/>
          <p:nvPr/>
        </p:nvPicPr>
        <p:blipFill>
          <a:blip r:embed="rId2" cstate="print"/>
          <a:srcRect/>
          <a:stretch>
            <a:fillRect/>
          </a:stretch>
        </p:blipFill>
        <p:spPr bwMode="auto">
          <a:xfrm>
            <a:off x="362310" y="1346979"/>
            <a:ext cx="3183147" cy="2172599"/>
          </a:xfrm>
          <a:prstGeom prst="rect">
            <a:avLst/>
          </a:prstGeom>
          <a:noFill/>
          <a:ln w="9525">
            <a:noFill/>
            <a:miter lim="800000"/>
            <a:headEnd/>
            <a:tailEnd/>
          </a:ln>
        </p:spPr>
      </p:pic>
      <p:pic>
        <p:nvPicPr>
          <p:cNvPr id="17" name="Рисунок 16"/>
          <p:cNvPicPr/>
          <p:nvPr/>
        </p:nvPicPr>
        <p:blipFill>
          <a:blip r:embed="rId3" cstate="print"/>
          <a:srcRect/>
          <a:stretch>
            <a:fillRect/>
          </a:stretch>
        </p:blipFill>
        <p:spPr bwMode="auto">
          <a:xfrm>
            <a:off x="3505380" y="1372409"/>
            <a:ext cx="1748108" cy="1758982"/>
          </a:xfrm>
          <a:prstGeom prst="rect">
            <a:avLst/>
          </a:prstGeom>
          <a:noFill/>
          <a:ln w="9525">
            <a:noFill/>
            <a:miter lim="800000"/>
            <a:headEnd/>
            <a:tailEnd/>
          </a:ln>
        </p:spPr>
      </p:pic>
      <p:pic>
        <p:nvPicPr>
          <p:cNvPr id="10" name="Рисунок 9"/>
          <p:cNvPicPr/>
          <p:nvPr/>
        </p:nvPicPr>
        <p:blipFill>
          <a:blip r:embed="rId4" cstate="print"/>
          <a:srcRect/>
          <a:stretch>
            <a:fillRect/>
          </a:stretch>
        </p:blipFill>
        <p:spPr bwMode="auto">
          <a:xfrm>
            <a:off x="6012995" y="1250101"/>
            <a:ext cx="3234521" cy="2200466"/>
          </a:xfrm>
          <a:prstGeom prst="rect">
            <a:avLst/>
          </a:prstGeom>
          <a:noFill/>
          <a:ln w="9525">
            <a:noFill/>
            <a:miter lim="800000"/>
            <a:headEnd/>
            <a:tailEnd/>
          </a:ln>
        </p:spPr>
      </p:pic>
      <p:pic>
        <p:nvPicPr>
          <p:cNvPr id="14" name="Рисунок 13"/>
          <p:cNvPicPr/>
          <p:nvPr/>
        </p:nvPicPr>
        <p:blipFill>
          <a:blip r:embed="rId5" cstate="print"/>
          <a:srcRect/>
          <a:stretch>
            <a:fillRect/>
          </a:stretch>
        </p:blipFill>
        <p:spPr bwMode="auto">
          <a:xfrm>
            <a:off x="9411935" y="1236887"/>
            <a:ext cx="1543611" cy="2179174"/>
          </a:xfrm>
          <a:prstGeom prst="rect">
            <a:avLst/>
          </a:prstGeom>
          <a:noFill/>
          <a:ln w="9525">
            <a:noFill/>
            <a:miter lim="800000"/>
            <a:headEnd/>
            <a:tailEnd/>
          </a:ln>
        </p:spPr>
      </p:pic>
      <p:sp>
        <p:nvSpPr>
          <p:cNvPr id="15" name="Текст 4">
            <a:extLst>
              <a:ext uri="{FF2B5EF4-FFF2-40B4-BE49-F238E27FC236}">
                <a16:creationId xmlns="" xmlns:a16="http://schemas.microsoft.com/office/drawing/2014/main" id="{EDC4FB7F-80E5-439C-8598-169F703070B3}"/>
              </a:ext>
            </a:extLst>
          </p:cNvPr>
          <p:cNvSpPr>
            <a:spLocks noGrp="1"/>
          </p:cNvSpPr>
          <p:nvPr>
            <p:ph type="body" idx="2"/>
          </p:nvPr>
        </p:nvSpPr>
        <p:spPr>
          <a:xfrm>
            <a:off x="6118339" y="3291891"/>
            <a:ext cx="5508000" cy="433960"/>
          </a:xfrm>
        </p:spPr>
        <p:txBody>
          <a:bodyPr>
            <a:normAutofit lnSpcReduction="10000"/>
          </a:bodyPr>
          <a:lstStyle/>
          <a:p>
            <a:pPr hangingPunct="0"/>
            <a:r>
              <a:rPr lang="ru-RU" sz="1800" dirty="0" smtClean="0">
                <a:latin typeface="Times New Roman" pitchFamily="18" charset="0"/>
                <a:cs typeface="Times New Roman" pitchFamily="18" charset="0"/>
              </a:rPr>
              <a:t>Прогнозные данные для модели с функцией </a:t>
            </a:r>
            <a:r>
              <a:rPr lang="ru-RU" sz="1800" dirty="0" err="1" smtClean="0">
                <a:latin typeface="Times New Roman" pitchFamily="18" charset="0"/>
                <a:cs typeface="Times New Roman" pitchFamily="18" charset="0"/>
              </a:rPr>
              <a:t>relu</a:t>
            </a:r>
            <a:endParaRPr lang="ru-RU" sz="2000" dirty="0">
              <a:latin typeface="Times New Roman" pitchFamily="18" charset="0"/>
              <a:cs typeface="Times New Roman" pitchFamily="18" charset="0"/>
            </a:endParaRPr>
          </a:p>
        </p:txBody>
      </p:sp>
      <p:pic>
        <p:nvPicPr>
          <p:cNvPr id="18" name="Рисунок 17"/>
          <p:cNvPicPr/>
          <p:nvPr/>
        </p:nvPicPr>
        <p:blipFill>
          <a:blip r:embed="rId6" cstate="print"/>
          <a:srcRect/>
          <a:stretch>
            <a:fillRect/>
          </a:stretch>
        </p:blipFill>
        <p:spPr bwMode="auto">
          <a:xfrm>
            <a:off x="3295180" y="3959525"/>
            <a:ext cx="3459303" cy="2406771"/>
          </a:xfrm>
          <a:prstGeom prst="rect">
            <a:avLst/>
          </a:prstGeom>
          <a:noFill/>
          <a:ln w="9525">
            <a:noFill/>
            <a:miter lim="800000"/>
            <a:headEnd/>
            <a:tailEnd/>
          </a:ln>
        </p:spPr>
      </p:pic>
      <p:pic>
        <p:nvPicPr>
          <p:cNvPr id="19" name="Рисунок 18"/>
          <p:cNvPicPr/>
          <p:nvPr/>
        </p:nvPicPr>
        <p:blipFill>
          <a:blip r:embed="rId7" cstate="print"/>
          <a:srcRect/>
          <a:stretch>
            <a:fillRect/>
          </a:stretch>
        </p:blipFill>
        <p:spPr bwMode="auto">
          <a:xfrm>
            <a:off x="6649786" y="3873442"/>
            <a:ext cx="1631572" cy="2328951"/>
          </a:xfrm>
          <a:prstGeom prst="rect">
            <a:avLst/>
          </a:prstGeom>
          <a:noFill/>
          <a:ln w="9525">
            <a:noFill/>
            <a:miter lim="800000"/>
            <a:headEnd/>
            <a:tailEnd/>
          </a:ln>
        </p:spPr>
      </p:pic>
      <p:sp>
        <p:nvSpPr>
          <p:cNvPr id="20" name="Прямоугольник 19"/>
          <p:cNvSpPr/>
          <p:nvPr/>
        </p:nvSpPr>
        <p:spPr>
          <a:xfrm>
            <a:off x="3721462" y="6277105"/>
            <a:ext cx="4196983" cy="307777"/>
          </a:xfrm>
          <a:prstGeom prst="rect">
            <a:avLst/>
          </a:prstGeom>
        </p:spPr>
        <p:txBody>
          <a:bodyPr wrap="none">
            <a:spAutoFit/>
          </a:bodyPr>
          <a:lstStyle/>
          <a:p>
            <a:pPr hangingPunct="0"/>
            <a:r>
              <a:rPr lang="ru-RU" dirty="0" smtClean="0">
                <a:latin typeface="Times New Roman" pitchFamily="18" charset="0"/>
                <a:cs typeface="Times New Roman" pitchFamily="18" charset="0"/>
              </a:rPr>
              <a:t>Прогнозные данные для модели с функцией </a:t>
            </a:r>
            <a:r>
              <a:rPr lang="ru-RU" dirty="0" err="1" smtClean="0">
                <a:latin typeface="Times New Roman" pitchFamily="18" charset="0"/>
                <a:cs typeface="Times New Roman" pitchFamily="18" charset="0"/>
              </a:rPr>
              <a:t>sigmoid</a:t>
            </a:r>
            <a:endParaRPr lang="ru-RU" sz="1600" dirty="0">
              <a:latin typeface="Times New Roman" pitchFamily="18" charset="0"/>
              <a:cs typeface="Times New Roman" pitchFamily="18" charset="0"/>
            </a:endParaRPr>
          </a:p>
        </p:txBody>
      </p:sp>
    </p:spTree>
    <p:extLst>
      <p:ext uri="{BB962C8B-B14F-4D97-AF65-F5344CB8AC3E}">
        <p14:creationId xmlns="" xmlns:p14="http://schemas.microsoft.com/office/powerpoint/2010/main" val="2885067138"/>
      </p:ext>
    </p:extLst>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 xmlns:a16="http://schemas.microsoft.com/office/drawing/2014/main" id="{36BD7408-43B6-4862-BD1A-5C98F187C8B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16</a:t>
            </a:fld>
            <a:endParaRPr lang="ru-RU" dirty="0"/>
          </a:p>
        </p:txBody>
      </p:sp>
      <p:grpSp>
        <p:nvGrpSpPr>
          <p:cNvPr id="2" name="Группа 7">
            <a:extLst>
              <a:ext uri="{FF2B5EF4-FFF2-40B4-BE49-F238E27FC236}">
                <a16:creationId xmlns="" xmlns:a16="http://schemas.microsoft.com/office/drawing/2014/main" id="{0C9DC557-5581-495D-BB23-B94ADFCDEF50}"/>
              </a:ext>
            </a:extLst>
          </p:cNvPr>
          <p:cNvGrpSpPr/>
          <p:nvPr/>
        </p:nvGrpSpPr>
        <p:grpSpPr>
          <a:xfrm>
            <a:off x="3167879" y="469293"/>
            <a:ext cx="6975414" cy="691879"/>
            <a:chOff x="1476752" y="3499669"/>
            <a:chExt cx="8400995" cy="691879"/>
          </a:xfrm>
        </p:grpSpPr>
        <p:sp>
          <p:nvSpPr>
            <p:cNvPr id="11" name="Прямоугольник 10">
              <a:extLst>
                <a:ext uri="{FF2B5EF4-FFF2-40B4-BE49-F238E27FC236}">
                  <a16:creationId xmlns="" xmlns:a16="http://schemas.microsoft.com/office/drawing/2014/main" id="{D70003C4-955E-467F-96F1-C68960CDA5F3}"/>
                </a:ext>
              </a:extLst>
            </p:cNvPr>
            <p:cNvSpPr/>
            <p:nvPr/>
          </p:nvSpPr>
          <p:spPr>
            <a:xfrm>
              <a:off x="1476752" y="3499669"/>
              <a:ext cx="8174079"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    Разработка нейронной сети, второй вариант</a:t>
              </a:r>
              <a:endParaRPr lang="ru-RU" sz="2800" spc="180" dirty="0">
                <a:latin typeface="ALS Sector Bold" pitchFamily="2" charset="0"/>
                <a:cs typeface="ALS Sector Bold" pitchFamily="2" charset="0"/>
              </a:endParaRPr>
            </a:p>
          </p:txBody>
        </p:sp>
        <p:sp>
          <p:nvSpPr>
            <p:cNvPr id="12" name="Прямоугольник 58">
              <a:extLst>
                <a:ext uri="{FF2B5EF4-FFF2-40B4-BE49-F238E27FC236}">
                  <a16:creationId xmlns="" xmlns:a16="http://schemas.microsoft.com/office/drawing/2014/main" id="{286A3B8D-B315-48AD-9EFB-F044CE30BB7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13" name="Прямоугольник 58">
              <a:extLst>
                <a:ext uri="{FF2B5EF4-FFF2-40B4-BE49-F238E27FC236}">
                  <a16:creationId xmlns="" xmlns:a16="http://schemas.microsoft.com/office/drawing/2014/main" id="{DF012F52-6F76-4D9F-8DB5-627F1CB1104A}"/>
                </a:ext>
              </a:extLst>
            </p:cNvPr>
            <p:cNvSpPr>
              <a:spLocks noChangeAspect="1"/>
            </p:cNvSpPr>
            <p:nvPr/>
          </p:nvSpPr>
          <p:spPr>
            <a:xfrm flipH="1">
              <a:off x="9787698" y="3525548"/>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24" name="Google Shape;149;p4">
            <a:extLst>
              <a:ext uri="{FF2B5EF4-FFF2-40B4-BE49-F238E27FC236}">
                <a16:creationId xmlns="" xmlns:a16="http://schemas.microsoft.com/office/drawing/2014/main" id="{E8524630-6F6B-4695-AB3F-DEBB05B7CD3C}"/>
              </a:ext>
            </a:extLst>
          </p:cNvPr>
          <p:cNvSpPr txBox="1"/>
          <p:nvPr/>
        </p:nvSpPr>
        <p:spPr>
          <a:xfrm>
            <a:off x="301925" y="1406745"/>
            <a:ext cx="3303918" cy="4916417"/>
          </a:xfrm>
          <a:prstGeom prst="rect">
            <a:avLst/>
          </a:prstGeom>
          <a:solidFill>
            <a:srgbClr val="F1BE29"/>
          </a:solidFill>
          <a:ln>
            <a:noFill/>
          </a:ln>
        </p:spPr>
        <p:txBody>
          <a:bodyPr spcFirstLastPara="1" wrap="square" lIns="76725" tIns="38350" rIns="76725" bIns="38350" anchor="t" anchorCtr="0">
            <a:noAutofit/>
          </a:bodyPr>
          <a:lstStyle/>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Сформируем входы и выход для модели.</a:t>
            </a:r>
          </a:p>
          <a:p>
            <a:pPr lvl="0" algn="just">
              <a:lnSpc>
                <a:spcPct val="90000"/>
              </a:lnSpc>
              <a:buClr>
                <a:schemeClr val="lt1"/>
              </a:buClr>
              <a:buSzPts val="1400"/>
              <a:buFont typeface="Arial" pitchFamily="34" charset="0"/>
              <a:buChar char="•"/>
            </a:pPr>
            <a:endParaRPr lang="ru-RU" sz="1200" b="1" dirty="0" smtClean="0">
              <a:solidFill>
                <a:schemeClr val="lt1"/>
              </a:solidFill>
              <a:latin typeface="Times New Roman" pitchFamily="18" charset="0"/>
              <a:cs typeface="Times New Roman" pitchFamily="18" charset="0"/>
            </a:endParaRPr>
          </a:p>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Разобьём выборки на обучающую и тестовую. </a:t>
            </a:r>
          </a:p>
          <a:p>
            <a:pPr lvl="0" algn="just">
              <a:lnSpc>
                <a:spcPct val="90000"/>
              </a:lnSpc>
              <a:buClr>
                <a:schemeClr val="lt1"/>
              </a:buClr>
              <a:buSzPts val="1400"/>
              <a:buFont typeface="Arial" pitchFamily="34" charset="0"/>
              <a:buChar char="•"/>
            </a:pPr>
            <a:endParaRPr lang="ru-RU" sz="1200" b="1" dirty="0" smtClean="0">
              <a:solidFill>
                <a:schemeClr val="lt1"/>
              </a:solidFill>
              <a:latin typeface="Times New Roman" pitchFamily="18" charset="0"/>
              <a:cs typeface="Times New Roman" pitchFamily="18" charset="0"/>
            </a:endParaRPr>
          </a:p>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Нормализуем данные. </a:t>
            </a:r>
          </a:p>
          <a:p>
            <a:pPr lvl="0" algn="just">
              <a:lnSpc>
                <a:spcPct val="90000"/>
              </a:lnSpc>
              <a:buClr>
                <a:schemeClr val="lt1"/>
              </a:buClr>
              <a:buSzPts val="1400"/>
              <a:buFont typeface="Arial" pitchFamily="34" charset="0"/>
              <a:buChar char="•"/>
            </a:pPr>
            <a:endParaRPr lang="ru-RU" sz="1200" b="1" dirty="0" smtClean="0">
              <a:solidFill>
                <a:schemeClr val="lt1"/>
              </a:solidFill>
              <a:latin typeface="Times New Roman" pitchFamily="18" charset="0"/>
              <a:cs typeface="Times New Roman" pitchFamily="18" charset="0"/>
            </a:endParaRPr>
          </a:p>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Создадим функцию для поиска наилучших параметров и слоёв.</a:t>
            </a:r>
          </a:p>
          <a:p>
            <a:pPr lvl="0" algn="just">
              <a:lnSpc>
                <a:spcPct val="90000"/>
              </a:lnSpc>
              <a:buClr>
                <a:schemeClr val="lt1"/>
              </a:buClr>
              <a:buSzPts val="1400"/>
              <a:buFont typeface="Arial" pitchFamily="34" charset="0"/>
              <a:buChar char="•"/>
            </a:pPr>
            <a:endParaRPr lang="ru-RU" sz="1200" b="1" dirty="0" smtClean="0">
              <a:solidFill>
                <a:schemeClr val="lt1"/>
              </a:solidFill>
              <a:latin typeface="Times New Roman" pitchFamily="18" charset="0"/>
              <a:cs typeface="Times New Roman" pitchFamily="18" charset="0"/>
            </a:endParaRPr>
          </a:p>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Построим модель, определим параметры, найдем оптимальные параметры посмотрим на результаты;</a:t>
            </a:r>
          </a:p>
          <a:p>
            <a:pPr lvl="0" algn="just">
              <a:lnSpc>
                <a:spcPct val="90000"/>
              </a:lnSpc>
              <a:buClr>
                <a:schemeClr val="lt1"/>
              </a:buClr>
              <a:buSzPts val="1400"/>
              <a:buFont typeface="Arial" pitchFamily="34" charset="0"/>
              <a:buChar char="•"/>
            </a:pPr>
            <a:endParaRPr lang="ru-RU" sz="1200" b="1" dirty="0" smtClean="0">
              <a:solidFill>
                <a:schemeClr val="lt1"/>
              </a:solidFill>
              <a:latin typeface="Times New Roman" pitchFamily="18" charset="0"/>
              <a:cs typeface="Times New Roman" pitchFamily="18" charset="0"/>
            </a:endParaRPr>
          </a:p>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Повторим все эти этапы до построения окончательной модели;</a:t>
            </a:r>
          </a:p>
          <a:p>
            <a:pPr lvl="0" algn="just">
              <a:lnSpc>
                <a:spcPct val="90000"/>
              </a:lnSpc>
              <a:buClr>
                <a:schemeClr val="lt1"/>
              </a:buClr>
              <a:buSzPts val="1400"/>
              <a:buFont typeface="Arial" pitchFamily="34" charset="0"/>
              <a:buChar char="•"/>
            </a:pPr>
            <a:endParaRPr lang="ru-RU" sz="1200" b="1" dirty="0" smtClean="0">
              <a:solidFill>
                <a:schemeClr val="lt1"/>
              </a:solidFill>
              <a:latin typeface="Times New Roman" pitchFamily="18" charset="0"/>
              <a:cs typeface="Times New Roman" pitchFamily="18" charset="0"/>
            </a:endParaRPr>
          </a:p>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Обучим </a:t>
            </a:r>
            <a:r>
              <a:rPr lang="ru-RU" sz="1200" b="1" dirty="0" err="1" smtClean="0">
                <a:solidFill>
                  <a:schemeClr val="lt1"/>
                </a:solidFill>
                <a:latin typeface="Times New Roman" pitchFamily="18" charset="0"/>
                <a:cs typeface="Times New Roman" pitchFamily="18" charset="0"/>
              </a:rPr>
              <a:t>нейросеть</a:t>
            </a:r>
            <a:r>
              <a:rPr lang="ru-RU" sz="1200" b="1" dirty="0" smtClean="0">
                <a:solidFill>
                  <a:schemeClr val="lt1"/>
                </a:solidFill>
                <a:latin typeface="Times New Roman" pitchFamily="18" charset="0"/>
                <a:cs typeface="Times New Roman" pitchFamily="18" charset="0"/>
              </a:rPr>
              <a:t>;</a:t>
            </a:r>
          </a:p>
          <a:p>
            <a:pPr lvl="0" algn="just">
              <a:lnSpc>
                <a:spcPct val="90000"/>
              </a:lnSpc>
              <a:buClr>
                <a:schemeClr val="lt1"/>
              </a:buClr>
              <a:buSzPts val="1400"/>
              <a:buFont typeface="Arial" pitchFamily="34" charset="0"/>
              <a:buChar char="•"/>
            </a:pPr>
            <a:endParaRPr lang="ru-RU" sz="1200" b="1" dirty="0" smtClean="0">
              <a:solidFill>
                <a:schemeClr val="lt1"/>
              </a:solidFill>
              <a:latin typeface="Times New Roman" pitchFamily="18" charset="0"/>
              <a:cs typeface="Times New Roman" pitchFamily="18" charset="0"/>
            </a:endParaRPr>
          </a:p>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Посмотрим на потери модели;</a:t>
            </a:r>
          </a:p>
          <a:p>
            <a:pPr lvl="0" algn="just">
              <a:lnSpc>
                <a:spcPct val="90000"/>
              </a:lnSpc>
              <a:buClr>
                <a:schemeClr val="lt1"/>
              </a:buClr>
              <a:buSzPts val="1400"/>
              <a:buFont typeface="Arial" pitchFamily="34" charset="0"/>
              <a:buChar char="•"/>
            </a:pPr>
            <a:endParaRPr lang="ru-RU" sz="1200" b="1" dirty="0" smtClean="0">
              <a:solidFill>
                <a:schemeClr val="lt1"/>
              </a:solidFill>
              <a:latin typeface="Times New Roman" pitchFamily="18" charset="0"/>
              <a:cs typeface="Times New Roman" pitchFamily="18" charset="0"/>
            </a:endParaRPr>
          </a:p>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Построим график потерь на тренировочной и тестовой выборках. </a:t>
            </a:r>
          </a:p>
          <a:p>
            <a:pPr lvl="0" algn="just">
              <a:lnSpc>
                <a:spcPct val="90000"/>
              </a:lnSpc>
              <a:buClr>
                <a:schemeClr val="lt1"/>
              </a:buClr>
              <a:buSzPts val="1400"/>
              <a:buFont typeface="Arial" pitchFamily="34" charset="0"/>
              <a:buChar char="•"/>
            </a:pPr>
            <a:endParaRPr lang="ru-RU" sz="1200" b="1" dirty="0" smtClean="0">
              <a:solidFill>
                <a:schemeClr val="lt1"/>
              </a:solidFill>
              <a:latin typeface="Times New Roman" pitchFamily="18" charset="0"/>
              <a:cs typeface="Times New Roman" pitchFamily="18" charset="0"/>
            </a:endParaRPr>
          </a:p>
          <a:p>
            <a:pPr lvl="0" algn="just">
              <a:lnSpc>
                <a:spcPct val="90000"/>
              </a:lnSpc>
              <a:buClr>
                <a:schemeClr val="lt1"/>
              </a:buClr>
              <a:buSzPts val="1400"/>
              <a:buFont typeface="Arial" pitchFamily="34" charset="0"/>
              <a:buChar char="•"/>
            </a:pPr>
            <a:r>
              <a:rPr lang="ru-RU" sz="1200" b="1" dirty="0" smtClean="0">
                <a:solidFill>
                  <a:schemeClr val="lt1"/>
                </a:solidFill>
                <a:latin typeface="Times New Roman" pitchFamily="18" charset="0"/>
                <a:cs typeface="Times New Roman" pitchFamily="18" charset="0"/>
              </a:rPr>
              <a:t>Построим график результата работы модели.</a:t>
            </a:r>
            <a:endParaRPr lang="ru-RU" sz="1200" b="1" dirty="0">
              <a:solidFill>
                <a:schemeClr val="lt1"/>
              </a:solidFill>
              <a:latin typeface="+mn-lt"/>
            </a:endParaRPr>
          </a:p>
        </p:txBody>
      </p:sp>
      <p:pic>
        <p:nvPicPr>
          <p:cNvPr id="25" name="Рисунок 24">
            <a:extLst>
              <a:ext uri="{FF2B5EF4-FFF2-40B4-BE49-F238E27FC236}">
                <a16:creationId xmlns="" xmlns:a16="http://schemas.microsoft.com/office/drawing/2014/main" id="{0D1E7F8E-EA4F-4D14-BAAF-83D549966814}"/>
              </a:ext>
            </a:extLst>
          </p:cNvPr>
          <p:cNvPicPr>
            <a:picLocks noChangeAspect="1"/>
          </p:cNvPicPr>
          <p:nvPr/>
        </p:nvPicPr>
        <p:blipFill>
          <a:blip r:embed="rId2"/>
          <a:stretch>
            <a:fillRect/>
          </a:stretch>
        </p:blipFill>
        <p:spPr>
          <a:xfrm>
            <a:off x="3750231" y="1162382"/>
            <a:ext cx="5405158" cy="2425990"/>
          </a:xfrm>
          <a:prstGeom prst="rect">
            <a:avLst/>
          </a:prstGeom>
        </p:spPr>
      </p:pic>
      <p:pic>
        <p:nvPicPr>
          <p:cNvPr id="26" name="Рисунок 25">
            <a:extLst>
              <a:ext uri="{FF2B5EF4-FFF2-40B4-BE49-F238E27FC236}">
                <a16:creationId xmlns="" xmlns:a16="http://schemas.microsoft.com/office/drawing/2014/main" id="{6F277DD8-9A41-4587-A947-E5841F292830}"/>
              </a:ext>
            </a:extLst>
          </p:cNvPr>
          <p:cNvPicPr>
            <a:picLocks noChangeAspect="1"/>
          </p:cNvPicPr>
          <p:nvPr/>
        </p:nvPicPr>
        <p:blipFill>
          <a:blip r:embed="rId3"/>
          <a:stretch>
            <a:fillRect/>
          </a:stretch>
        </p:blipFill>
        <p:spPr>
          <a:xfrm>
            <a:off x="7919049" y="1251516"/>
            <a:ext cx="3890378" cy="833653"/>
          </a:xfrm>
          <a:prstGeom prst="rect">
            <a:avLst/>
          </a:prstGeom>
        </p:spPr>
      </p:pic>
      <p:pic>
        <p:nvPicPr>
          <p:cNvPr id="27" name="Рисунок 26"/>
          <p:cNvPicPr/>
          <p:nvPr/>
        </p:nvPicPr>
        <p:blipFill>
          <a:blip r:embed="rId4"/>
          <a:srcRect/>
          <a:stretch>
            <a:fillRect/>
          </a:stretch>
        </p:blipFill>
        <p:spPr bwMode="auto">
          <a:xfrm>
            <a:off x="4194104" y="3546141"/>
            <a:ext cx="5562372" cy="1491685"/>
          </a:xfrm>
          <a:prstGeom prst="rect">
            <a:avLst/>
          </a:prstGeom>
          <a:noFill/>
        </p:spPr>
      </p:pic>
      <p:pic>
        <p:nvPicPr>
          <p:cNvPr id="28" name="Рисунок 27"/>
          <p:cNvPicPr/>
          <p:nvPr/>
        </p:nvPicPr>
        <p:blipFill>
          <a:blip r:embed="rId5"/>
          <a:srcRect/>
          <a:stretch>
            <a:fillRect/>
          </a:stretch>
        </p:blipFill>
        <p:spPr bwMode="auto">
          <a:xfrm>
            <a:off x="4562809" y="5074221"/>
            <a:ext cx="6565265" cy="1559492"/>
          </a:xfrm>
          <a:prstGeom prst="rect">
            <a:avLst/>
          </a:prstGeom>
          <a:noFill/>
          <a:ln w="9525">
            <a:noFill/>
            <a:miter lim="800000"/>
            <a:headEnd/>
            <a:tailEnd/>
          </a:ln>
        </p:spPr>
      </p:pic>
    </p:spTree>
    <p:extLst>
      <p:ext uri="{BB962C8B-B14F-4D97-AF65-F5344CB8AC3E}">
        <p14:creationId xmlns="" xmlns:p14="http://schemas.microsoft.com/office/powerpoint/2010/main" val="2885067138"/>
      </p:ext>
    </p:extLst>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 xmlns:a16="http://schemas.microsoft.com/office/drawing/2014/main" id="{36BD7408-43B6-4862-BD1A-5C98F187C8B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17</a:t>
            </a:fld>
            <a:endParaRPr lang="ru-RU" dirty="0"/>
          </a:p>
        </p:txBody>
      </p:sp>
      <p:sp>
        <p:nvSpPr>
          <p:cNvPr id="5" name="Текст 4">
            <a:extLst>
              <a:ext uri="{FF2B5EF4-FFF2-40B4-BE49-F238E27FC236}">
                <a16:creationId xmlns="" xmlns:a16="http://schemas.microsoft.com/office/drawing/2014/main" id="{EDC4FB7F-80E5-439C-8598-169F703070B3}"/>
              </a:ext>
            </a:extLst>
          </p:cNvPr>
          <p:cNvSpPr>
            <a:spLocks noGrp="1"/>
          </p:cNvSpPr>
          <p:nvPr>
            <p:ph type="body" idx="2"/>
          </p:nvPr>
        </p:nvSpPr>
        <p:spPr>
          <a:xfrm>
            <a:off x="6331789" y="1515355"/>
            <a:ext cx="4960188" cy="1728177"/>
          </a:xfrm>
        </p:spPr>
        <p:txBody>
          <a:bodyPr>
            <a:noAutofit/>
          </a:bodyPr>
          <a:lstStyle/>
          <a:p>
            <a:pPr algn="just" hangingPunct="0"/>
            <a:r>
              <a:rPr lang="ru-RU" sz="1800" dirty="0" smtClean="0">
                <a:latin typeface="Times New Roman" pitchFamily="18" charset="0"/>
                <a:cs typeface="Times New Roman" pitchFamily="18" charset="0"/>
              </a:rPr>
              <a:t>При разработке приложения нам понадобилась библиотека </a:t>
            </a:r>
            <a:r>
              <a:rPr lang="en-US" sz="1800" dirty="0" smtClean="0">
                <a:latin typeface="Times New Roman" pitchFamily="18" charset="0"/>
                <a:cs typeface="Times New Roman" pitchFamily="18" charset="0"/>
              </a:rPr>
              <a:t>Flask</a:t>
            </a:r>
            <a:r>
              <a:rPr lang="ru-RU" sz="1800" dirty="0" smtClean="0">
                <a:latin typeface="Times New Roman" pitchFamily="18" charset="0"/>
                <a:cs typeface="Times New Roman" pitchFamily="18" charset="0"/>
              </a:rPr>
              <a:t> также ещё использовали библиотеку </a:t>
            </a:r>
            <a:r>
              <a:rPr lang="en-US" sz="1800" dirty="0" err="1" smtClean="0">
                <a:latin typeface="Times New Roman" pitchFamily="18" charset="0"/>
                <a:cs typeface="Times New Roman" pitchFamily="18" charset="0"/>
              </a:rPr>
              <a:t>tensorflow</a:t>
            </a:r>
            <a:r>
              <a:rPr lang="en-US" sz="1800" dirty="0" smtClean="0">
                <a:latin typeface="Times New Roman" pitchFamily="18" charset="0"/>
                <a:cs typeface="Times New Roman" pitchFamily="18" charset="0"/>
              </a:rPr>
              <a:t> </a:t>
            </a:r>
            <a:r>
              <a:rPr lang="ru-RU" sz="1800" dirty="0" smtClean="0">
                <a:latin typeface="Times New Roman" pitchFamily="18" charset="0"/>
                <a:cs typeface="Times New Roman" pitchFamily="18" charset="0"/>
              </a:rPr>
              <a:t>и </a:t>
            </a:r>
            <a:r>
              <a:rPr lang="en-US" sz="1800" dirty="0" smtClean="0">
                <a:latin typeface="Times New Roman" pitchFamily="18" charset="0"/>
                <a:cs typeface="Times New Roman" pitchFamily="18" charset="0"/>
              </a:rPr>
              <a:t>pickle</a:t>
            </a:r>
            <a:r>
              <a:rPr lang="ru-RU" sz="1800" dirty="0" smtClean="0">
                <a:latin typeface="Times New Roman" pitchFamily="18" charset="0"/>
                <a:cs typeface="Times New Roman" pitchFamily="18" charset="0"/>
              </a:rPr>
              <a:t> для внедрения наших моделей в приложение.</a:t>
            </a:r>
            <a:endParaRPr lang="ru-RU" sz="1800" dirty="0">
              <a:latin typeface="Times New Roman" pitchFamily="18" charset="0"/>
              <a:cs typeface="Times New Roman" pitchFamily="18" charset="0"/>
            </a:endParaRPr>
          </a:p>
        </p:txBody>
      </p:sp>
      <p:grpSp>
        <p:nvGrpSpPr>
          <p:cNvPr id="2" name="Группа 7">
            <a:extLst>
              <a:ext uri="{FF2B5EF4-FFF2-40B4-BE49-F238E27FC236}">
                <a16:creationId xmlns="" xmlns:a16="http://schemas.microsoft.com/office/drawing/2014/main" id="{0C9DC557-5581-495D-BB23-B94ADFCDEF50}"/>
              </a:ext>
            </a:extLst>
          </p:cNvPr>
          <p:cNvGrpSpPr/>
          <p:nvPr/>
        </p:nvGrpSpPr>
        <p:grpSpPr>
          <a:xfrm>
            <a:off x="3167878" y="469293"/>
            <a:ext cx="7632393" cy="691879"/>
            <a:chOff x="1476752" y="3499669"/>
            <a:chExt cx="8400995" cy="691879"/>
          </a:xfrm>
        </p:grpSpPr>
        <p:sp>
          <p:nvSpPr>
            <p:cNvPr id="11" name="Прямоугольник 10">
              <a:extLst>
                <a:ext uri="{FF2B5EF4-FFF2-40B4-BE49-F238E27FC236}">
                  <a16:creationId xmlns="" xmlns:a16="http://schemas.microsoft.com/office/drawing/2014/main" id="{D70003C4-955E-467F-96F1-C68960CDA5F3}"/>
                </a:ext>
              </a:extLst>
            </p:cNvPr>
            <p:cNvSpPr/>
            <p:nvPr/>
          </p:nvSpPr>
          <p:spPr>
            <a:xfrm>
              <a:off x="1476752" y="3499669"/>
              <a:ext cx="8174079"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    Разработка приложения и Создание удаленного </a:t>
              </a:r>
              <a:r>
                <a:rPr lang="ru-RU" sz="2800" spc="180" dirty="0" err="1" smtClean="0">
                  <a:ln>
                    <a:solidFill>
                      <a:srgbClr val="065CAB"/>
                    </a:solidFill>
                  </a:ln>
                  <a:solidFill>
                    <a:srgbClr val="065CAB"/>
                  </a:solidFill>
                  <a:latin typeface="ALS Sector Bold" pitchFamily="2" charset="0"/>
                  <a:cs typeface="ALS Sector Bold" pitchFamily="2" charset="0"/>
                </a:rPr>
                <a:t>репозитория</a:t>
              </a:r>
              <a:endParaRPr lang="ru-RU" sz="2800" spc="180" dirty="0">
                <a:latin typeface="ALS Sector Bold" pitchFamily="2" charset="0"/>
                <a:cs typeface="ALS Sector Bold" pitchFamily="2" charset="0"/>
              </a:endParaRPr>
            </a:p>
          </p:txBody>
        </p:sp>
        <p:sp>
          <p:nvSpPr>
            <p:cNvPr id="12" name="Прямоугольник 58">
              <a:extLst>
                <a:ext uri="{FF2B5EF4-FFF2-40B4-BE49-F238E27FC236}">
                  <a16:creationId xmlns="" xmlns:a16="http://schemas.microsoft.com/office/drawing/2014/main" id="{286A3B8D-B315-48AD-9EFB-F044CE30BB7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13" name="Прямоугольник 58">
              <a:extLst>
                <a:ext uri="{FF2B5EF4-FFF2-40B4-BE49-F238E27FC236}">
                  <a16:creationId xmlns="" xmlns:a16="http://schemas.microsoft.com/office/drawing/2014/main" id="{DF012F52-6F76-4D9F-8DB5-627F1CB1104A}"/>
                </a:ext>
              </a:extLst>
            </p:cNvPr>
            <p:cNvSpPr>
              <a:spLocks noChangeAspect="1"/>
            </p:cNvSpPr>
            <p:nvPr/>
          </p:nvSpPr>
          <p:spPr>
            <a:xfrm flipH="1">
              <a:off x="9787698" y="3525548"/>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9" name="Текст 4">
            <a:extLst>
              <a:ext uri="{FF2B5EF4-FFF2-40B4-BE49-F238E27FC236}">
                <a16:creationId xmlns="" xmlns:a16="http://schemas.microsoft.com/office/drawing/2014/main" id="{EDC4FB7F-80E5-439C-8598-169F703070B3}"/>
              </a:ext>
            </a:extLst>
          </p:cNvPr>
          <p:cNvSpPr>
            <a:spLocks noGrp="1"/>
          </p:cNvSpPr>
          <p:nvPr>
            <p:ph type="body" idx="2"/>
          </p:nvPr>
        </p:nvSpPr>
        <p:spPr>
          <a:xfrm>
            <a:off x="500332" y="4899805"/>
            <a:ext cx="5564037" cy="1414732"/>
          </a:xfrm>
        </p:spPr>
        <p:txBody>
          <a:bodyPr>
            <a:noAutofit/>
          </a:bodyPr>
          <a:lstStyle/>
          <a:p>
            <a:pPr algn="just" hangingPunct="0"/>
            <a:r>
              <a:rPr lang="ru-RU" sz="1600" dirty="0" smtClean="0">
                <a:latin typeface="Times New Roman" pitchFamily="18" charset="0"/>
                <a:cs typeface="Times New Roman" pitchFamily="18" charset="0"/>
              </a:rPr>
              <a:t>Страница создана на </a:t>
            </a:r>
            <a:r>
              <a:rPr lang="ru-RU" sz="1600" dirty="0" err="1" smtClean="0">
                <a:latin typeface="Times New Roman" pitchFamily="18" charset="0"/>
                <a:cs typeface="Times New Roman" pitchFamily="18" charset="0"/>
              </a:rPr>
              <a:t>GitHub</a:t>
            </a:r>
            <a:r>
              <a:rPr lang="ru-RU" sz="1600" dirty="0" smtClean="0">
                <a:latin typeface="Times New Roman" pitchFamily="18" charset="0"/>
                <a:cs typeface="Times New Roman" pitchFamily="18" charset="0"/>
              </a:rPr>
              <a:t>.</a:t>
            </a:r>
          </a:p>
          <a:p>
            <a:pPr algn="just" hangingPunct="0"/>
            <a:r>
              <a:rPr lang="ru-RU" sz="1600" dirty="0" smtClean="0">
                <a:latin typeface="Times New Roman" pitchFamily="18" charset="0"/>
                <a:cs typeface="Times New Roman" pitchFamily="18" charset="0"/>
              </a:rPr>
              <a:t>Адрес страницы:</a:t>
            </a:r>
            <a:endParaRPr lang="en-US" sz="1600" smtClean="0">
              <a:latin typeface="Times New Roman" pitchFamily="18" charset="0"/>
              <a:cs typeface="Times New Roman" pitchFamily="18" charset="0"/>
            </a:endParaRPr>
          </a:p>
          <a:p>
            <a:pPr algn="just" hangingPunct="0"/>
            <a:r>
              <a:rPr lang="en-US" sz="1600" smtClean="0">
                <a:latin typeface="Times New Roman" pitchFamily="18" charset="0"/>
                <a:cs typeface="Times New Roman" pitchFamily="18" charset="0"/>
              </a:rPr>
              <a:t>https://github.com/ComrGarry/DS_PahomovIA</a:t>
            </a:r>
            <a:endParaRPr lang="ru-RU" sz="1600" dirty="0" smtClean="0">
              <a:latin typeface="Times New Roman" pitchFamily="18" charset="0"/>
              <a:cs typeface="Times New Roman" pitchFamily="18" charset="0"/>
            </a:endParaRPr>
          </a:p>
          <a:p>
            <a:pPr algn="just" hangingPunct="0"/>
            <a:r>
              <a:rPr lang="ru-RU" sz="1600" dirty="0" smtClean="0">
                <a:latin typeface="Times New Roman" pitchFamily="18" charset="0"/>
                <a:cs typeface="Times New Roman" pitchFamily="18" charset="0"/>
              </a:rPr>
              <a:t>В </a:t>
            </a:r>
            <a:r>
              <a:rPr lang="ru-RU" sz="1600" dirty="0" err="1" smtClean="0">
                <a:latin typeface="Times New Roman" pitchFamily="18" charset="0"/>
                <a:cs typeface="Times New Roman" pitchFamily="18" charset="0"/>
              </a:rPr>
              <a:t>репозитории</a:t>
            </a:r>
            <a:r>
              <a:rPr lang="ru-RU" sz="1600" dirty="0" smtClean="0">
                <a:latin typeface="Times New Roman" pitchFamily="18" charset="0"/>
                <a:cs typeface="Times New Roman" pitchFamily="18" charset="0"/>
              </a:rPr>
              <a:t> находятся: файлы тетрадок Юпитера, наборы данных, модели, приложение, ВКР в текстовом формате.</a:t>
            </a:r>
          </a:p>
        </p:txBody>
      </p:sp>
      <p:pic>
        <p:nvPicPr>
          <p:cNvPr id="1028" name="Picture 4"/>
          <p:cNvPicPr>
            <a:picLocks noChangeAspect="1" noChangeArrowheads="1"/>
          </p:cNvPicPr>
          <p:nvPr/>
        </p:nvPicPr>
        <p:blipFill>
          <a:blip r:embed="rId2"/>
          <a:srcRect/>
          <a:stretch>
            <a:fillRect/>
          </a:stretch>
        </p:blipFill>
        <p:spPr bwMode="auto">
          <a:xfrm>
            <a:off x="810884" y="1384472"/>
            <a:ext cx="4451230" cy="3083558"/>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6314536" y="3045746"/>
            <a:ext cx="4968816" cy="3130154"/>
          </a:xfrm>
          <a:prstGeom prst="rect">
            <a:avLst/>
          </a:prstGeom>
          <a:noFill/>
          <a:ln w="9525">
            <a:noFill/>
            <a:miter lim="800000"/>
            <a:headEnd/>
            <a:tailEnd/>
          </a:ln>
          <a:effectLst/>
        </p:spPr>
      </p:pic>
    </p:spTree>
    <p:extLst>
      <p:ext uri="{BB962C8B-B14F-4D97-AF65-F5344CB8AC3E}">
        <p14:creationId xmlns="" xmlns:p14="http://schemas.microsoft.com/office/powerpoint/2010/main" val="2885067138"/>
      </p:ext>
    </p:extLst>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 xmlns:a16="http://schemas.microsoft.com/office/drawing/2014/main" id="{36BD7408-43B6-4862-BD1A-5C98F187C8B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18</a:t>
            </a:fld>
            <a:endParaRPr lang="ru-RU" dirty="0"/>
          </a:p>
        </p:txBody>
      </p:sp>
      <p:sp>
        <p:nvSpPr>
          <p:cNvPr id="5" name="Текст 4">
            <a:extLst>
              <a:ext uri="{FF2B5EF4-FFF2-40B4-BE49-F238E27FC236}">
                <a16:creationId xmlns="" xmlns:a16="http://schemas.microsoft.com/office/drawing/2014/main" id="{EDC4FB7F-80E5-439C-8598-169F703070B3}"/>
              </a:ext>
            </a:extLst>
          </p:cNvPr>
          <p:cNvSpPr>
            <a:spLocks noGrp="1"/>
          </p:cNvSpPr>
          <p:nvPr>
            <p:ph type="body" idx="2"/>
          </p:nvPr>
        </p:nvSpPr>
        <p:spPr>
          <a:xfrm>
            <a:off x="739588" y="1385048"/>
            <a:ext cx="10749489" cy="4981246"/>
          </a:xfrm>
        </p:spPr>
        <p:txBody>
          <a:bodyPr>
            <a:noAutofit/>
          </a:bodyPr>
          <a:lstStyle/>
          <a:p>
            <a:pPr algn="just" hangingPunct="0"/>
            <a:r>
              <a:rPr lang="ru-RU" sz="2400" dirty="0" smtClean="0">
                <a:latin typeface="Times New Roman" pitchFamily="18" charset="0"/>
                <a:cs typeface="Times New Roman" pitchFamily="18" charset="0"/>
              </a:rPr>
              <a:t>Были сделаны выводы что использованные при разработке моделей подходы не позволили получить сколько-нибудь достоверных прогнозов. Применённые модели регрессии не показали высокой эффективности в прогнозировании свойств композитов</a:t>
            </a:r>
            <a:r>
              <a:rPr lang="ru-RU" sz="2400" dirty="0" smtClean="0">
                <a:latin typeface="Times New Roman" pitchFamily="18" charset="0"/>
                <a:cs typeface="Times New Roman" pitchFamily="18" charset="0"/>
              </a:rPr>
              <a:t>.</a:t>
            </a:r>
            <a:r>
              <a:rPr lang="en-US" sz="2400" dirty="0" smtClean="0">
                <a:latin typeface="Times New Roman" pitchFamily="18" charset="0"/>
                <a:cs typeface="Times New Roman" pitchFamily="18" charset="0"/>
              </a:rPr>
              <a:t> </a:t>
            </a:r>
            <a:r>
              <a:rPr lang="ru-RU" sz="2400" smtClean="0">
                <a:latin typeface="Times New Roman" pitchFamily="18" charset="0"/>
                <a:cs typeface="Times New Roman" pitchFamily="18" charset="0"/>
              </a:rPr>
              <a:t>Невозможно </a:t>
            </a:r>
            <a:r>
              <a:rPr lang="ru-RU" sz="2400" dirty="0" smtClean="0">
                <a:latin typeface="Times New Roman" pitchFamily="18" charset="0"/>
                <a:cs typeface="Times New Roman" pitchFamily="18" charset="0"/>
              </a:rPr>
              <a:t>определить из свойств материалов соотношение «матрица – наполнитель» </a:t>
            </a:r>
          </a:p>
          <a:p>
            <a:pPr algn="just" hangingPunct="0"/>
            <a:r>
              <a:rPr lang="ru-RU" sz="2400" dirty="0" smtClean="0">
                <a:latin typeface="Times New Roman" pitchFamily="18" charset="0"/>
                <a:cs typeface="Times New Roman" pitchFamily="18" charset="0"/>
              </a:rPr>
              <a:t>Данный факт не указывает на то, что прогнозирование характеристик композитных материалов на основании предоставленного набора данных невозможно, но может указывать на недостатки базы данных, подходов, использованных при прогнозе, необходимости пересмотра инструментов для прогнозирования.</a:t>
            </a:r>
          </a:p>
          <a:p>
            <a:pPr algn="just" hangingPunct="0"/>
            <a:endParaRPr lang="ru-RU" sz="2800" dirty="0" smtClean="0">
              <a:latin typeface="Times New Roman" pitchFamily="18" charset="0"/>
              <a:cs typeface="Times New Roman" pitchFamily="18" charset="0"/>
            </a:endParaRPr>
          </a:p>
          <a:p>
            <a:pPr algn="just" hangingPunct="0"/>
            <a:r>
              <a:rPr lang="ru-RU" sz="2400" dirty="0" smtClean="0">
                <a:latin typeface="Times New Roman" pitchFamily="18" charset="0"/>
                <a:cs typeface="Times New Roman" pitchFamily="18" charset="0"/>
              </a:rPr>
              <a:t>Вывод: текущим набором алгоритмов задача не решается, возможно, решается трудно или не решается совсем.</a:t>
            </a:r>
          </a:p>
        </p:txBody>
      </p:sp>
      <p:grpSp>
        <p:nvGrpSpPr>
          <p:cNvPr id="2" name="Группа 7">
            <a:extLst>
              <a:ext uri="{FF2B5EF4-FFF2-40B4-BE49-F238E27FC236}">
                <a16:creationId xmlns="" xmlns:a16="http://schemas.microsoft.com/office/drawing/2014/main" id="{0C9DC557-5581-495D-BB23-B94ADFCDEF50}"/>
              </a:ext>
            </a:extLst>
          </p:cNvPr>
          <p:cNvGrpSpPr/>
          <p:nvPr/>
        </p:nvGrpSpPr>
        <p:grpSpPr>
          <a:xfrm>
            <a:off x="3127538" y="321375"/>
            <a:ext cx="8046968" cy="691879"/>
            <a:chOff x="1476752" y="3499669"/>
            <a:chExt cx="8400995" cy="691879"/>
          </a:xfrm>
        </p:grpSpPr>
        <p:sp>
          <p:nvSpPr>
            <p:cNvPr id="11" name="Прямоугольник 10">
              <a:extLst>
                <a:ext uri="{FF2B5EF4-FFF2-40B4-BE49-F238E27FC236}">
                  <a16:creationId xmlns="" xmlns:a16="http://schemas.microsoft.com/office/drawing/2014/main" id="{D70003C4-955E-467F-96F1-C68960CDA5F3}"/>
                </a:ext>
              </a:extLst>
            </p:cNvPr>
            <p:cNvSpPr/>
            <p:nvPr/>
          </p:nvSpPr>
          <p:spPr>
            <a:xfrm>
              <a:off x="1476752" y="3499669"/>
              <a:ext cx="8174079"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    вывод по теме</a:t>
              </a:r>
              <a:endParaRPr lang="ru-RU" sz="2800" spc="180" dirty="0">
                <a:latin typeface="ALS Sector Bold" pitchFamily="2" charset="0"/>
                <a:cs typeface="ALS Sector Bold" pitchFamily="2" charset="0"/>
              </a:endParaRPr>
            </a:p>
          </p:txBody>
        </p:sp>
        <p:sp>
          <p:nvSpPr>
            <p:cNvPr id="12" name="Прямоугольник 58">
              <a:extLst>
                <a:ext uri="{FF2B5EF4-FFF2-40B4-BE49-F238E27FC236}">
                  <a16:creationId xmlns="" xmlns:a16="http://schemas.microsoft.com/office/drawing/2014/main" id="{286A3B8D-B315-48AD-9EFB-F044CE30BB7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13" name="Прямоугольник 58">
              <a:extLst>
                <a:ext uri="{FF2B5EF4-FFF2-40B4-BE49-F238E27FC236}">
                  <a16:creationId xmlns="" xmlns:a16="http://schemas.microsoft.com/office/drawing/2014/main" id="{DF012F52-6F76-4D9F-8DB5-627F1CB1104A}"/>
                </a:ext>
              </a:extLst>
            </p:cNvPr>
            <p:cNvSpPr>
              <a:spLocks noChangeAspect="1"/>
            </p:cNvSpPr>
            <p:nvPr/>
          </p:nvSpPr>
          <p:spPr>
            <a:xfrm flipH="1">
              <a:off x="9787698" y="3525548"/>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Tree>
    <p:extLst>
      <p:ext uri="{BB962C8B-B14F-4D97-AF65-F5344CB8AC3E}">
        <p14:creationId xmlns="" xmlns:p14="http://schemas.microsoft.com/office/powerpoint/2010/main" val="2885067138"/>
      </p:ext>
    </p:extLst>
  </p:cSld>
  <p:clrMapOvr>
    <a:masterClrMapping/>
  </p:clrMapOvr>
  <mc:AlternateContent xmlns:mc="http://schemas.openxmlformats.org/markup-compatibility/2006">
    <mc:Choice xmlns="" xmlns:p14="http://schemas.microsoft.com/office/powerpoint/2010/main" Requires="p14">
      <p:transition spd="slow" p14:dur="2500">
        <p:checker dir="vert"/>
      </p:transition>
    </mc:Choice>
    <mc:Fallback>
      <p:transition spd="slow">
        <p:checker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Tree>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a:extLst>
              <a:ext uri="{FF2B5EF4-FFF2-40B4-BE49-F238E27FC236}">
                <a16:creationId xmlns="" xmlns:a16="http://schemas.microsoft.com/office/drawing/2014/main" id="{17FD5A9C-AA57-42B9-8F69-29229E6D0F9D}"/>
              </a:ext>
            </a:extLst>
          </p:cNvPr>
          <p:cNvSpPr>
            <a:spLocks noGrp="1"/>
          </p:cNvSpPr>
          <p:nvPr>
            <p:ph type="body" idx="1"/>
          </p:nvPr>
        </p:nvSpPr>
        <p:spPr>
          <a:xfrm>
            <a:off x="0" y="1250831"/>
            <a:ext cx="6202104" cy="5003320"/>
          </a:xfrm>
        </p:spPr>
        <p:txBody>
          <a:bodyPr>
            <a:normAutofit fontScale="77500" lnSpcReduction="20000"/>
          </a:bodyPr>
          <a:lstStyle/>
          <a:p>
            <a:pPr algn="just">
              <a:buNone/>
            </a:pPr>
            <a:endParaRPr lang="ru-RU" sz="2200" dirty="0" smtClean="0"/>
          </a:p>
          <a:p>
            <a:pPr algn="just"/>
            <a:r>
              <a:rPr lang="ru-RU" b="1" dirty="0" smtClean="0"/>
              <a:t>Актуальность темы: </a:t>
            </a:r>
            <a:r>
              <a:rPr lang="ru-RU" dirty="0" smtClean="0"/>
              <a:t>Композитных материалы используется  практически во всех областях производства. И созданные прогнозные модели помогут сократить количество проводимых испытаний, а также пополнить базу данных материалов возможными новыми характеристиками материалов, и цифровыми двойниками новых композитов.</a:t>
            </a:r>
          </a:p>
          <a:p>
            <a:pPr algn="just">
              <a:buNone/>
            </a:pPr>
            <a:endParaRPr lang="ru-RU" dirty="0" smtClean="0"/>
          </a:p>
          <a:p>
            <a:pPr algn="just"/>
            <a:r>
              <a:rPr lang="ru-RU" b="1" dirty="0" smtClean="0"/>
              <a:t>Предметом проектирования является </a:t>
            </a:r>
            <a:r>
              <a:rPr lang="ru-RU" dirty="0" smtClean="0"/>
              <a:t>построение при помощи методов машинного обучения моделей прогнозирования характеристик «модуль упругости при растяжении» и «прочность при растяжении», рекомендации «соотношение матрица-наполнитель».</a:t>
            </a:r>
          </a:p>
          <a:p>
            <a:pPr algn="just">
              <a:buNone/>
            </a:pPr>
            <a:endParaRPr lang="ru-RU" dirty="0" smtClean="0"/>
          </a:p>
          <a:p>
            <a:pPr algn="just"/>
            <a:r>
              <a:rPr lang="ru-RU" b="1" dirty="0" smtClean="0"/>
              <a:t>Цель работы: </a:t>
            </a:r>
            <a:r>
              <a:rPr lang="ru-RU" dirty="0" smtClean="0"/>
              <a:t>разработать модели для прогноза модуля упругости при растяжении, прочности при растяжении и соотношения «матрица-наполнитель».</a:t>
            </a:r>
          </a:p>
        </p:txBody>
      </p:sp>
      <p:sp>
        <p:nvSpPr>
          <p:cNvPr id="4" name="Номер слайда 3">
            <a:extLst>
              <a:ext uri="{FF2B5EF4-FFF2-40B4-BE49-F238E27FC236}">
                <a16:creationId xmlns="" xmlns:a16="http://schemas.microsoft.com/office/drawing/2014/main" id="{39A68FC8-8839-4BD0-A8B6-0C8B1924A8FB}"/>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2</a:t>
            </a:fld>
            <a:endParaRPr lang="ru-RU" dirty="0"/>
          </a:p>
        </p:txBody>
      </p:sp>
      <p:sp>
        <p:nvSpPr>
          <p:cNvPr id="5" name="Google Shape;149;p4">
            <a:extLst>
              <a:ext uri="{FF2B5EF4-FFF2-40B4-BE49-F238E27FC236}">
                <a16:creationId xmlns="" xmlns:a16="http://schemas.microsoft.com/office/drawing/2014/main" id="{E8524630-6F6B-4695-AB3F-DEBB05B7CD3C}"/>
              </a:ext>
            </a:extLst>
          </p:cNvPr>
          <p:cNvSpPr txBox="1"/>
          <p:nvPr/>
        </p:nvSpPr>
        <p:spPr>
          <a:xfrm>
            <a:off x="6650967" y="1493010"/>
            <a:ext cx="5201728" cy="4476469"/>
          </a:xfrm>
          <a:prstGeom prst="rect">
            <a:avLst/>
          </a:prstGeom>
          <a:solidFill>
            <a:srgbClr val="F1BE29"/>
          </a:solidFill>
          <a:ln>
            <a:noFill/>
          </a:ln>
        </p:spPr>
        <p:txBody>
          <a:bodyPr spcFirstLastPara="1" wrap="square" lIns="76725" tIns="38350" rIns="76725" bIns="38350" anchor="t" anchorCtr="0">
            <a:noAutofit/>
          </a:bodyPr>
          <a:lstStyle/>
          <a:p>
            <a:pPr lvl="0" algn="just">
              <a:lnSpc>
                <a:spcPct val="90000"/>
              </a:lnSpc>
              <a:buClr>
                <a:schemeClr val="lt1"/>
              </a:buClr>
              <a:buSzPts val="1400"/>
            </a:pPr>
            <a:r>
              <a:rPr lang="ru-RU" sz="1600" b="1" dirty="0" smtClean="0">
                <a:solidFill>
                  <a:schemeClr val="lt1"/>
                </a:solidFill>
                <a:latin typeface="Times New Roman" pitchFamily="18" charset="0"/>
                <a:cs typeface="Times New Roman" pitchFamily="18" charset="0"/>
              </a:rPr>
              <a:t>Задачи проектирования</a:t>
            </a:r>
          </a:p>
          <a:p>
            <a:pPr lvl="0" algn="just">
              <a:lnSpc>
                <a:spcPct val="90000"/>
              </a:lnSpc>
              <a:buClr>
                <a:schemeClr val="lt1"/>
              </a:buClr>
              <a:buSzPts val="1400"/>
            </a:pPr>
            <a:r>
              <a:rPr lang="ru-RU" sz="1800" dirty="0" smtClean="0">
                <a:latin typeface="Times New Roman" pitchFamily="18" charset="0"/>
                <a:cs typeface="Times New Roman" pitchFamily="18" charset="0"/>
              </a:rPr>
              <a:t>1. Обучить алгоритм машинного обучения, который будет определять значения:</a:t>
            </a:r>
          </a:p>
          <a:p>
            <a:pPr lvl="0" algn="just">
              <a:lnSpc>
                <a:spcPct val="90000"/>
              </a:lnSpc>
              <a:buClr>
                <a:schemeClr val="lt1"/>
              </a:buClr>
              <a:buSzPts val="1400"/>
            </a:pPr>
            <a:r>
              <a:rPr lang="ru-RU" sz="1800" dirty="0" smtClean="0">
                <a:latin typeface="Times New Roman" pitchFamily="18" charset="0"/>
                <a:cs typeface="Times New Roman" pitchFamily="18" charset="0"/>
              </a:rPr>
              <a:t>Модуль упругости при растяжении, ГПа;</a:t>
            </a:r>
          </a:p>
          <a:p>
            <a:pPr lvl="0" algn="just">
              <a:lnSpc>
                <a:spcPct val="90000"/>
              </a:lnSpc>
              <a:buClr>
                <a:schemeClr val="lt1"/>
              </a:buClr>
              <a:buSzPts val="1400"/>
            </a:pPr>
            <a:r>
              <a:rPr lang="ru-RU" sz="1800" dirty="0" smtClean="0">
                <a:latin typeface="Times New Roman" pitchFamily="18" charset="0"/>
                <a:cs typeface="Times New Roman" pitchFamily="18" charset="0"/>
              </a:rPr>
              <a:t>Прочность при растяжении, МПа.</a:t>
            </a:r>
          </a:p>
          <a:p>
            <a:pPr lvl="0" algn="just">
              <a:lnSpc>
                <a:spcPct val="90000"/>
              </a:lnSpc>
              <a:buClr>
                <a:schemeClr val="lt1"/>
              </a:buClr>
              <a:buSzPts val="1400"/>
            </a:pPr>
            <a:endParaRPr lang="ru-RU" sz="1800" dirty="0" smtClean="0">
              <a:latin typeface="Times New Roman" pitchFamily="18" charset="0"/>
              <a:cs typeface="Times New Roman" pitchFamily="18" charset="0"/>
            </a:endParaRPr>
          </a:p>
          <a:p>
            <a:pPr lvl="0" algn="just">
              <a:lnSpc>
                <a:spcPct val="90000"/>
              </a:lnSpc>
              <a:buClr>
                <a:schemeClr val="lt1"/>
              </a:buClr>
              <a:buSzPts val="1400"/>
            </a:pPr>
            <a:r>
              <a:rPr lang="ru-RU" sz="1800" dirty="0" smtClean="0">
                <a:latin typeface="Times New Roman" pitchFamily="18" charset="0"/>
                <a:cs typeface="Times New Roman" pitchFamily="18" charset="0"/>
              </a:rPr>
              <a:t>2. Написать нейронную сеть, которая будет рекомендовать:</a:t>
            </a:r>
          </a:p>
          <a:p>
            <a:pPr lvl="0" algn="just">
              <a:lnSpc>
                <a:spcPct val="90000"/>
              </a:lnSpc>
              <a:buClr>
                <a:schemeClr val="lt1"/>
              </a:buClr>
              <a:buSzPts val="1400"/>
            </a:pPr>
            <a:r>
              <a:rPr lang="ru-RU" sz="1800" dirty="0" smtClean="0">
                <a:latin typeface="Times New Roman" pitchFamily="18" charset="0"/>
                <a:cs typeface="Times New Roman" pitchFamily="18" charset="0"/>
              </a:rPr>
              <a:t>Соотношение матрица-наполнитель.</a:t>
            </a:r>
          </a:p>
          <a:p>
            <a:pPr lvl="0" algn="just">
              <a:lnSpc>
                <a:spcPct val="90000"/>
              </a:lnSpc>
              <a:buClr>
                <a:schemeClr val="lt1"/>
              </a:buClr>
              <a:buSzPts val="1400"/>
            </a:pPr>
            <a:endParaRPr lang="ru-RU" sz="1800" dirty="0" smtClean="0">
              <a:latin typeface="Times New Roman" pitchFamily="18" charset="0"/>
              <a:cs typeface="Times New Roman" pitchFamily="18" charset="0"/>
            </a:endParaRPr>
          </a:p>
          <a:p>
            <a:pPr lvl="0" algn="just">
              <a:lnSpc>
                <a:spcPct val="90000"/>
              </a:lnSpc>
              <a:buClr>
                <a:schemeClr val="lt1"/>
              </a:buClr>
              <a:buSzPts val="1400"/>
            </a:pPr>
            <a:r>
              <a:rPr lang="ru-RU" sz="1800" dirty="0" smtClean="0">
                <a:latin typeface="Times New Roman" pitchFamily="18" charset="0"/>
                <a:cs typeface="Times New Roman" pitchFamily="18" charset="0"/>
              </a:rPr>
              <a:t>3. Написать приложение, которое будет выдавать прогноз, полученный в задании 1 или 2 (один или два прогноза, на выбор учащегося)</a:t>
            </a:r>
          </a:p>
          <a:p>
            <a:pPr lvl="0" algn="just">
              <a:lnSpc>
                <a:spcPct val="90000"/>
              </a:lnSpc>
              <a:buClr>
                <a:schemeClr val="lt1"/>
              </a:buClr>
              <a:buSzPts val="1400"/>
            </a:pPr>
            <a:r>
              <a:rPr lang="ru-RU" sz="1800" dirty="0" smtClean="0">
                <a:latin typeface="Times New Roman" pitchFamily="18" charset="0"/>
                <a:cs typeface="Times New Roman" pitchFamily="18" charset="0"/>
              </a:rPr>
              <a:t>4. Создать профиль на </a:t>
            </a:r>
            <a:r>
              <a:rPr lang="ru-RU" sz="1800" dirty="0" err="1" smtClean="0">
                <a:latin typeface="Times New Roman" pitchFamily="18" charset="0"/>
                <a:cs typeface="Times New Roman" pitchFamily="18" charset="0"/>
              </a:rPr>
              <a:t>github.com</a:t>
            </a:r>
            <a:endParaRPr lang="ru-RU" sz="1600" b="1" dirty="0">
              <a:solidFill>
                <a:schemeClr val="lt1"/>
              </a:solidFill>
              <a:latin typeface="+mn-lt"/>
            </a:endParaRPr>
          </a:p>
        </p:txBody>
      </p:sp>
    </p:spTree>
    <p:extLst>
      <p:ext uri="{BB962C8B-B14F-4D97-AF65-F5344CB8AC3E}">
        <p14:creationId xmlns="" xmlns:p14="http://schemas.microsoft.com/office/powerpoint/2010/main" val="4052525723"/>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Номер слайда 3">
            <a:extLst>
              <a:ext uri="{FF2B5EF4-FFF2-40B4-BE49-F238E27FC236}">
                <a16:creationId xmlns="" xmlns:a16="http://schemas.microsoft.com/office/drawing/2014/main" id="{542A9EF0-C372-49E0-A6DB-C1F10C19AABF}"/>
              </a:ext>
            </a:extLst>
          </p:cNvPr>
          <p:cNvSpPr>
            <a:spLocks noGrp="1"/>
          </p:cNvSpPr>
          <p:nvPr>
            <p:ph type="sldNum" idx="12"/>
          </p:nvPr>
        </p:nvSpPr>
        <p:spPr>
          <a:xfrm>
            <a:off x="273628" y="6434051"/>
            <a:ext cx="570309" cy="275255"/>
          </a:xfrm>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3</a:t>
            </a:fld>
            <a:endParaRPr lang="ru-RU" dirty="0"/>
          </a:p>
        </p:txBody>
      </p:sp>
      <p:sp>
        <p:nvSpPr>
          <p:cNvPr id="9" name="Google Shape;173;p7">
            <a:extLst>
              <a:ext uri="{FF2B5EF4-FFF2-40B4-BE49-F238E27FC236}">
                <a16:creationId xmlns="" xmlns:a16="http://schemas.microsoft.com/office/drawing/2014/main" id="{A67C8FEC-09C6-468D-9E95-239BC9E9DFA0}"/>
              </a:ext>
            </a:extLst>
          </p:cNvPr>
          <p:cNvSpPr txBox="1"/>
          <p:nvPr/>
        </p:nvSpPr>
        <p:spPr>
          <a:xfrm>
            <a:off x="8298612" y="1608733"/>
            <a:ext cx="3772619" cy="4354199"/>
          </a:xfrm>
          <a:prstGeom prst="rect">
            <a:avLst/>
          </a:prstGeom>
          <a:noFill/>
          <a:ln>
            <a:noFill/>
          </a:ln>
        </p:spPr>
        <p:txBody>
          <a:bodyPr spcFirstLastPara="1" wrap="square" lIns="76725" tIns="38350" rIns="76725" bIns="38350" anchor="t" anchorCtr="0">
            <a:noAutofit/>
          </a:bodyPr>
          <a:lstStyle/>
          <a:p>
            <a:pPr algn="just" hangingPunct="0"/>
            <a:r>
              <a:rPr lang="ru-RU" sz="1600" dirty="0" smtClean="0">
                <a:latin typeface="Times New Roman" pitchFamily="18" charset="0"/>
                <a:cs typeface="Times New Roman" pitchFamily="18" charset="0"/>
              </a:rPr>
              <a:t>	Исходные данные о свойствах композиционных материалов и способах их компоновки получены структурным подразделением МГТУ им. Н.Э. Баумана – Центр НТИ «Цифровое материаловедение: новые материалы и вещества» в рамках решения производственных задач.</a:t>
            </a:r>
          </a:p>
          <a:p>
            <a:pPr algn="just" hangingPunct="0"/>
            <a:endParaRPr lang="ru-RU" sz="1600" dirty="0" smtClean="0">
              <a:latin typeface="Times New Roman" pitchFamily="18" charset="0"/>
              <a:cs typeface="Times New Roman" pitchFamily="18" charset="0"/>
            </a:endParaRPr>
          </a:p>
          <a:p>
            <a:pPr algn="just" hangingPunct="0"/>
            <a:r>
              <a:rPr lang="ru-RU" sz="1600" dirty="0" smtClean="0">
                <a:latin typeface="Times New Roman" pitchFamily="18" charset="0"/>
                <a:cs typeface="Times New Roman" pitchFamily="18" charset="0"/>
              </a:rPr>
              <a:t>	</a:t>
            </a:r>
            <a:r>
              <a:rPr lang="ru-RU" sz="1600" dirty="0" err="1" smtClean="0">
                <a:latin typeface="Times New Roman" pitchFamily="18" charset="0"/>
                <a:cs typeface="Times New Roman" pitchFamily="18" charset="0"/>
              </a:rPr>
              <a:t>Датасет</a:t>
            </a:r>
            <a:r>
              <a:rPr lang="ru-RU" sz="1600" dirty="0" smtClean="0">
                <a:latin typeface="Times New Roman" pitchFamily="18" charset="0"/>
                <a:cs typeface="Times New Roman" pitchFamily="18" charset="0"/>
              </a:rPr>
              <a:t> состоит из двух файлов: </a:t>
            </a:r>
            <a:r>
              <a:rPr lang="ru-RU" sz="1600" dirty="0" err="1" smtClean="0">
                <a:latin typeface="Times New Roman" pitchFamily="18" charset="0"/>
                <a:cs typeface="Times New Roman" pitchFamily="18" charset="0"/>
              </a:rPr>
              <a:t>X_bp</a:t>
            </a:r>
            <a:r>
              <a:rPr lang="ru-RU" sz="1600" dirty="0" smtClean="0">
                <a:latin typeface="Times New Roman" pitchFamily="18" charset="0"/>
                <a:cs typeface="Times New Roman" pitchFamily="18" charset="0"/>
              </a:rPr>
              <a:t>.</a:t>
            </a:r>
            <a:r>
              <a:rPr lang="en-US" sz="1600" dirty="0" err="1" smtClean="0">
                <a:latin typeface="Times New Roman" pitchFamily="18" charset="0"/>
                <a:cs typeface="Times New Roman" pitchFamily="18" charset="0"/>
              </a:rPr>
              <a:t>xlsx</a:t>
            </a:r>
            <a:r>
              <a:rPr lang="ru-RU" sz="1600" dirty="0" smtClean="0">
                <a:latin typeface="Times New Roman" pitchFamily="18" charset="0"/>
                <a:cs typeface="Times New Roman" pitchFamily="18" charset="0"/>
              </a:rPr>
              <a:t> (признаки </a:t>
            </a:r>
            <a:r>
              <a:rPr lang="ru-RU" sz="1600" dirty="0" err="1" smtClean="0">
                <a:latin typeface="Times New Roman" pitchFamily="18" charset="0"/>
                <a:cs typeface="Times New Roman" pitchFamily="18" charset="0"/>
              </a:rPr>
              <a:t>базальтопластика</a:t>
            </a:r>
            <a:r>
              <a:rPr lang="ru-RU" sz="1600" dirty="0" smtClean="0">
                <a:latin typeface="Times New Roman" pitchFamily="18" charset="0"/>
                <a:cs typeface="Times New Roman" pitchFamily="18" charset="0"/>
              </a:rPr>
              <a:t>) и </a:t>
            </a:r>
            <a:r>
              <a:rPr lang="ru-RU" sz="1600" dirty="0" err="1" smtClean="0">
                <a:latin typeface="Times New Roman" pitchFamily="18" charset="0"/>
                <a:cs typeface="Times New Roman" pitchFamily="18" charset="0"/>
              </a:rPr>
              <a:t>Х_nup</a:t>
            </a:r>
            <a:r>
              <a:rPr lang="ru-RU" sz="1600" dirty="0" smtClean="0">
                <a:latin typeface="Times New Roman" pitchFamily="18" charset="0"/>
                <a:cs typeface="Times New Roman" pitchFamily="18" charset="0"/>
              </a:rPr>
              <a:t>.</a:t>
            </a:r>
            <a:r>
              <a:rPr lang="en-US" sz="1600" dirty="0" err="1" smtClean="0">
                <a:latin typeface="Times New Roman" pitchFamily="18" charset="0"/>
                <a:cs typeface="Times New Roman" pitchFamily="18" charset="0"/>
              </a:rPr>
              <a:t>xlsx</a:t>
            </a:r>
            <a:r>
              <a:rPr lang="ru-RU" sz="1600" dirty="0" smtClean="0">
                <a:latin typeface="Times New Roman" pitchFamily="18" charset="0"/>
                <a:cs typeface="Times New Roman" pitchFamily="18" charset="0"/>
              </a:rPr>
              <a:t> (признаки углепластика)</a:t>
            </a:r>
          </a:p>
          <a:p>
            <a:pPr hangingPunct="0"/>
            <a:endParaRPr lang="ru-RU" sz="1600" dirty="0" smtClean="0"/>
          </a:p>
        </p:txBody>
      </p:sp>
      <p:grpSp>
        <p:nvGrpSpPr>
          <p:cNvPr id="2" name="Группа 18">
            <a:extLst>
              <a:ext uri="{FF2B5EF4-FFF2-40B4-BE49-F238E27FC236}">
                <a16:creationId xmlns="" xmlns:a16="http://schemas.microsoft.com/office/drawing/2014/main" id="{68AC1BDB-9797-4A12-B4FC-ED5D4C2B9CD1}"/>
              </a:ext>
            </a:extLst>
          </p:cNvPr>
          <p:cNvGrpSpPr/>
          <p:nvPr/>
        </p:nvGrpSpPr>
        <p:grpSpPr>
          <a:xfrm>
            <a:off x="3150629" y="391655"/>
            <a:ext cx="7182446" cy="709132"/>
            <a:chOff x="1476754" y="3499669"/>
            <a:chExt cx="8650339" cy="709132"/>
          </a:xfrm>
        </p:grpSpPr>
        <p:sp>
          <p:nvSpPr>
            <p:cNvPr id="20" name="Прямоугольник 19">
              <a:extLst>
                <a:ext uri="{FF2B5EF4-FFF2-40B4-BE49-F238E27FC236}">
                  <a16:creationId xmlns="" xmlns:a16="http://schemas.microsoft.com/office/drawing/2014/main" id="{89C13AD3-6AFD-447D-B4AF-345F80DAE2DD}"/>
                </a:ext>
              </a:extLst>
            </p:cNvPr>
            <p:cNvSpPr/>
            <p:nvPr/>
          </p:nvSpPr>
          <p:spPr>
            <a:xfrm>
              <a:off x="1640593" y="3499669"/>
              <a:ext cx="7895954"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Характеристики анализируемого </a:t>
              </a:r>
              <a:r>
                <a:rPr lang="ru-RU" sz="2800" spc="180" dirty="0" err="1" smtClean="0">
                  <a:ln>
                    <a:solidFill>
                      <a:srgbClr val="065CAB"/>
                    </a:solidFill>
                  </a:ln>
                  <a:solidFill>
                    <a:srgbClr val="065CAB"/>
                  </a:solidFill>
                  <a:latin typeface="ALS Sector Bold" pitchFamily="2" charset="0"/>
                  <a:cs typeface="ALS Sector Bold" pitchFamily="2" charset="0"/>
                </a:rPr>
                <a:t>датасета</a:t>
              </a:r>
              <a:endParaRPr lang="ru-RU" sz="2800" spc="180" dirty="0">
                <a:latin typeface="ALS Sector Bold" pitchFamily="2" charset="0"/>
                <a:cs typeface="ALS Sector Bold" pitchFamily="2" charset="0"/>
              </a:endParaRPr>
            </a:p>
          </p:txBody>
        </p:sp>
        <p:sp>
          <p:nvSpPr>
            <p:cNvPr id="22" name="Прямоугольник 58">
              <a:extLst>
                <a:ext uri="{FF2B5EF4-FFF2-40B4-BE49-F238E27FC236}">
                  <a16:creationId xmlns="" xmlns:a16="http://schemas.microsoft.com/office/drawing/2014/main" id="{6B9297EB-1310-4C5F-A390-8C10AE4D1F31}"/>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23" name="Прямоугольник 58">
              <a:extLst>
                <a:ext uri="{FF2B5EF4-FFF2-40B4-BE49-F238E27FC236}">
                  <a16:creationId xmlns="" xmlns:a16="http://schemas.microsoft.com/office/drawing/2014/main" id="{2A56CCB7-652F-4E87-98F1-EB2990DFF5AA}"/>
                </a:ext>
              </a:extLst>
            </p:cNvPr>
            <p:cNvSpPr>
              <a:spLocks noChangeAspect="1"/>
            </p:cNvSpPr>
            <p:nvPr/>
          </p:nvSpPr>
          <p:spPr>
            <a:xfrm flipH="1">
              <a:off x="10037044" y="3542801"/>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pic>
        <p:nvPicPr>
          <p:cNvPr id="11" name="Рисунок 10"/>
          <p:cNvPicPr/>
          <p:nvPr/>
        </p:nvPicPr>
        <p:blipFill>
          <a:blip r:embed="rId2" cstate="print"/>
          <a:srcRect/>
          <a:stretch>
            <a:fillRect/>
          </a:stretch>
        </p:blipFill>
        <p:spPr bwMode="auto">
          <a:xfrm>
            <a:off x="380980" y="1516990"/>
            <a:ext cx="7839994" cy="3598473"/>
          </a:xfrm>
          <a:prstGeom prst="rect">
            <a:avLst/>
          </a:prstGeom>
          <a:noFill/>
          <a:ln w="9525">
            <a:noFill/>
            <a:miter lim="800000"/>
            <a:headEnd/>
            <a:tailEnd/>
          </a:ln>
        </p:spPr>
      </p:pic>
      <p:sp>
        <p:nvSpPr>
          <p:cNvPr id="12" name="Google Shape;125;p4">
            <a:extLst>
              <a:ext uri="{FF2B5EF4-FFF2-40B4-BE49-F238E27FC236}">
                <a16:creationId xmlns="" xmlns:a16="http://schemas.microsoft.com/office/drawing/2014/main" id="{60669A83-F90E-4A4C-BA00-13CC73D4042F}"/>
              </a:ext>
            </a:extLst>
          </p:cNvPr>
          <p:cNvSpPr/>
          <p:nvPr/>
        </p:nvSpPr>
        <p:spPr>
          <a:xfrm>
            <a:off x="321215" y="5497933"/>
            <a:ext cx="6778325" cy="1077178"/>
          </a:xfrm>
          <a:prstGeom prst="rect">
            <a:avLst/>
          </a:prstGeom>
          <a:noFill/>
          <a:ln>
            <a:noFill/>
          </a:ln>
        </p:spPr>
        <p:txBody>
          <a:bodyPr spcFirstLastPara="1" wrap="square" lIns="91425" tIns="45700" rIns="91425" bIns="45700" anchor="t" anchorCtr="0">
            <a:spAutoFit/>
          </a:bodyPr>
          <a:lstStyle/>
          <a:p>
            <a:pPr lvl="0" hangingPunct="0">
              <a:buFont typeface="Arial" pitchFamily="34" charset="0"/>
              <a:buChar char="•"/>
            </a:pPr>
            <a:r>
              <a:rPr lang="ru-RU" sz="1600" dirty="0" smtClean="0">
                <a:latin typeface="Times New Roman" pitchFamily="18" charset="0"/>
                <a:cs typeface="Times New Roman" pitchFamily="18" charset="0"/>
              </a:rPr>
              <a:t> Файл </a:t>
            </a:r>
            <a:r>
              <a:rPr lang="ru-RU" sz="1600" dirty="0" err="1" smtClean="0">
                <a:latin typeface="Times New Roman" pitchFamily="18" charset="0"/>
                <a:cs typeface="Times New Roman" pitchFamily="18" charset="0"/>
              </a:rPr>
              <a:t>X_bp</a:t>
            </a:r>
            <a:r>
              <a:rPr lang="ru-RU" sz="1600" dirty="0" smtClean="0">
                <a:latin typeface="Times New Roman" pitchFamily="18" charset="0"/>
                <a:cs typeface="Times New Roman" pitchFamily="18" charset="0"/>
              </a:rPr>
              <a:t>.</a:t>
            </a:r>
            <a:r>
              <a:rPr lang="en-US" sz="1600" dirty="0" err="1" smtClean="0">
                <a:latin typeface="Times New Roman" pitchFamily="18" charset="0"/>
                <a:cs typeface="Times New Roman" pitchFamily="18" charset="0"/>
              </a:rPr>
              <a:t>xlsx</a:t>
            </a:r>
            <a:r>
              <a:rPr lang="ru-RU" sz="1600" dirty="0" smtClean="0">
                <a:latin typeface="Times New Roman" pitchFamily="18" charset="0"/>
                <a:cs typeface="Times New Roman" pitchFamily="18" charset="0"/>
              </a:rPr>
              <a:t> -содержит 1023 строки, индекс и 10 признаков.</a:t>
            </a:r>
          </a:p>
          <a:p>
            <a:pPr lvl="0" hangingPunct="0"/>
            <a:r>
              <a:rPr lang="ru-RU" sz="1600" dirty="0" smtClean="0">
                <a:latin typeface="Times New Roman" pitchFamily="18" charset="0"/>
                <a:cs typeface="Times New Roman" pitchFamily="18" charset="0"/>
              </a:rPr>
              <a:t> </a:t>
            </a:r>
          </a:p>
          <a:p>
            <a:pPr lvl="0" hangingPunct="0">
              <a:buFont typeface="Arial" pitchFamily="34" charset="0"/>
              <a:buChar char="•"/>
            </a:pPr>
            <a:r>
              <a:rPr lang="ru-RU" sz="1600" dirty="0" smtClean="0">
                <a:latin typeface="Times New Roman" pitchFamily="18" charset="0"/>
                <a:cs typeface="Times New Roman" pitchFamily="18" charset="0"/>
              </a:rPr>
              <a:t> Файл </a:t>
            </a:r>
            <a:r>
              <a:rPr lang="ru-RU" sz="1600" dirty="0" err="1" smtClean="0">
                <a:latin typeface="Times New Roman" pitchFamily="18" charset="0"/>
                <a:cs typeface="Times New Roman" pitchFamily="18" charset="0"/>
              </a:rPr>
              <a:t>X_nup</a:t>
            </a:r>
            <a:r>
              <a:rPr lang="ru-RU" sz="1600" dirty="0" smtClean="0">
                <a:latin typeface="Times New Roman" pitchFamily="18" charset="0"/>
                <a:cs typeface="Times New Roman" pitchFamily="18" charset="0"/>
              </a:rPr>
              <a:t>.</a:t>
            </a:r>
            <a:r>
              <a:rPr lang="en-US" sz="1600" dirty="0" err="1" smtClean="0">
                <a:latin typeface="Times New Roman" pitchFamily="18" charset="0"/>
                <a:cs typeface="Times New Roman" pitchFamily="18" charset="0"/>
              </a:rPr>
              <a:t>xlsx</a:t>
            </a:r>
            <a:r>
              <a:rPr lang="ru-RU" sz="1600" dirty="0" smtClean="0">
                <a:latin typeface="Times New Roman" pitchFamily="18" charset="0"/>
                <a:cs typeface="Times New Roman" pitchFamily="18" charset="0"/>
              </a:rPr>
              <a:t> -содержит 1040 строк индекс и 3 признака.</a:t>
            </a:r>
          </a:p>
          <a:p>
            <a:pPr marL="0" marR="0" lvl="0" indent="0" algn="l" rtl="0">
              <a:spcBef>
                <a:spcPts val="0"/>
              </a:spcBef>
              <a:spcAft>
                <a:spcPts val="0"/>
              </a:spcAft>
              <a:buNone/>
            </a:pPr>
            <a:endParaRPr sz="1600" dirty="0">
              <a:solidFill>
                <a:srgbClr val="262626"/>
              </a:solidFill>
              <a:latin typeface="ALS Sector Regular" panose="02000000000000000000" pitchFamily="2" charset="0"/>
              <a:ea typeface="Open Sans"/>
              <a:cs typeface="ALS Sector Regular" panose="02000000000000000000" pitchFamily="2" charset="0"/>
              <a:sym typeface="Open Sans"/>
            </a:endParaRPr>
          </a:p>
        </p:txBody>
      </p:sp>
    </p:spTree>
    <p:extLst>
      <p:ext uri="{BB962C8B-B14F-4D97-AF65-F5344CB8AC3E}">
        <p14:creationId xmlns="" xmlns:p14="http://schemas.microsoft.com/office/powerpoint/2010/main" val="1268718429"/>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a:extLst>
              <a:ext uri="{FF2B5EF4-FFF2-40B4-BE49-F238E27FC236}">
                <a16:creationId xmlns="" xmlns:a16="http://schemas.microsoft.com/office/drawing/2014/main" id="{17FD5A9C-AA57-42B9-8F69-29229E6D0F9D}"/>
              </a:ext>
            </a:extLst>
          </p:cNvPr>
          <p:cNvSpPr>
            <a:spLocks noGrp="1"/>
          </p:cNvSpPr>
          <p:nvPr>
            <p:ph type="body" idx="1"/>
          </p:nvPr>
        </p:nvSpPr>
        <p:spPr>
          <a:xfrm>
            <a:off x="431609" y="1478679"/>
            <a:ext cx="11350868" cy="928091"/>
          </a:xfrm>
        </p:spPr>
        <p:txBody>
          <a:bodyPr>
            <a:normAutofit lnSpcReduction="10000"/>
          </a:bodyPr>
          <a:lstStyle/>
          <a:p>
            <a:pPr algn="ctr" hangingPunct="0">
              <a:buNone/>
            </a:pPr>
            <a:r>
              <a:rPr lang="ru-RU" sz="1800" dirty="0" smtClean="0">
                <a:latin typeface="Times New Roman" pitchFamily="18" charset="0"/>
                <a:cs typeface="Times New Roman" pitchFamily="18" charset="0"/>
              </a:rPr>
              <a:t>Разведочный анализ данных в рамках данной задачи проведен над </a:t>
            </a:r>
            <a:r>
              <a:rPr lang="ru-RU" sz="1800" dirty="0" err="1" smtClean="0">
                <a:latin typeface="Times New Roman" pitchFamily="18" charset="0"/>
                <a:cs typeface="Times New Roman" pitchFamily="18" charset="0"/>
              </a:rPr>
              <a:t>датафреймом</a:t>
            </a:r>
            <a:r>
              <a:rPr lang="ru-RU" sz="1800" dirty="0" smtClean="0">
                <a:latin typeface="Times New Roman" pitchFamily="18" charset="0"/>
                <a:cs typeface="Times New Roman" pitchFamily="18" charset="0"/>
              </a:rPr>
              <a:t> </a:t>
            </a:r>
            <a:r>
              <a:rPr lang="ru-RU" sz="1800" dirty="0" err="1" smtClean="0">
                <a:latin typeface="Times New Roman" pitchFamily="18" charset="0"/>
                <a:cs typeface="Times New Roman" pitchFamily="18" charset="0"/>
              </a:rPr>
              <a:t>Pandas</a:t>
            </a:r>
            <a:r>
              <a:rPr lang="ru-RU" sz="1800" dirty="0" smtClean="0">
                <a:latin typeface="Times New Roman" pitchFamily="18" charset="0"/>
                <a:cs typeface="Times New Roman" pitchFamily="18" charset="0"/>
              </a:rPr>
              <a:t>, полученным путем импорта (и объединения по типу INNER по полю индекса) таблиц исходных данных. Для объединения </a:t>
            </a:r>
            <a:r>
              <a:rPr lang="ru-RU" sz="1800" dirty="0" err="1" smtClean="0">
                <a:latin typeface="Times New Roman" pitchFamily="18" charset="0"/>
                <a:cs typeface="Times New Roman" pitchFamily="18" charset="0"/>
              </a:rPr>
              <a:t>датасетов</a:t>
            </a:r>
            <a:r>
              <a:rPr lang="ru-RU" sz="1800" dirty="0" smtClean="0">
                <a:latin typeface="Times New Roman" pitchFamily="18" charset="0"/>
                <a:cs typeface="Times New Roman" pitchFamily="18" charset="0"/>
              </a:rPr>
              <a:t> используем методом </a:t>
            </a:r>
            <a:r>
              <a:rPr lang="ru-RU" sz="1800" dirty="0" err="1" smtClean="0">
                <a:latin typeface="Times New Roman" pitchFamily="18" charset="0"/>
                <a:cs typeface="Times New Roman" pitchFamily="18" charset="0"/>
              </a:rPr>
              <a:t>DataFrame.merge</a:t>
            </a:r>
            <a:r>
              <a:rPr lang="ru-RU" sz="1800" dirty="0" smtClean="0">
                <a:latin typeface="Times New Roman" pitchFamily="18" charset="0"/>
                <a:cs typeface="Times New Roman" pitchFamily="18" charset="0"/>
              </a:rPr>
              <a:t>(), с параметром "</a:t>
            </a:r>
            <a:r>
              <a:rPr lang="ru-RU" sz="1800" dirty="0" err="1" smtClean="0">
                <a:latin typeface="Times New Roman" pitchFamily="18" charset="0"/>
                <a:cs typeface="Times New Roman" pitchFamily="18" charset="0"/>
              </a:rPr>
              <a:t>inner</a:t>
            </a:r>
            <a:r>
              <a:rPr lang="ru-RU" sz="1800" dirty="0" smtClean="0">
                <a:latin typeface="Times New Roman" pitchFamily="18" charset="0"/>
                <a:cs typeface="Times New Roman" pitchFamily="18" charset="0"/>
              </a:rPr>
              <a:t>"</a:t>
            </a:r>
            <a:endParaRPr lang="ru-RU" sz="2000" dirty="0" smtClean="0">
              <a:latin typeface="Times New Roman" pitchFamily="18" charset="0"/>
              <a:cs typeface="Times New Roman" pitchFamily="18" charset="0"/>
            </a:endParaRPr>
          </a:p>
          <a:p>
            <a:endParaRPr lang="ru-RU" sz="2000" dirty="0" smtClean="0"/>
          </a:p>
        </p:txBody>
      </p:sp>
      <p:sp>
        <p:nvSpPr>
          <p:cNvPr id="4" name="Номер слайда 3">
            <a:extLst>
              <a:ext uri="{FF2B5EF4-FFF2-40B4-BE49-F238E27FC236}">
                <a16:creationId xmlns="" xmlns:a16="http://schemas.microsoft.com/office/drawing/2014/main" id="{39A68FC8-8839-4BD0-A8B6-0C8B1924A8FB}"/>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4</a:t>
            </a:fld>
            <a:endParaRPr lang="ru-RU" dirty="0"/>
          </a:p>
        </p:txBody>
      </p:sp>
      <p:grpSp>
        <p:nvGrpSpPr>
          <p:cNvPr id="5" name="Группа 7">
            <a:extLst>
              <a:ext uri="{FF2B5EF4-FFF2-40B4-BE49-F238E27FC236}">
                <a16:creationId xmlns="" xmlns:a16="http://schemas.microsoft.com/office/drawing/2014/main" id="{B431A07B-4120-45A8-87F5-FD0B7543B02C}"/>
              </a:ext>
            </a:extLst>
          </p:cNvPr>
          <p:cNvGrpSpPr/>
          <p:nvPr/>
        </p:nvGrpSpPr>
        <p:grpSpPr>
          <a:xfrm>
            <a:off x="3193760" y="529678"/>
            <a:ext cx="8184482" cy="700505"/>
            <a:chOff x="1476754" y="3499669"/>
            <a:chExt cx="8078116" cy="700505"/>
          </a:xfrm>
        </p:grpSpPr>
        <p:sp>
          <p:nvSpPr>
            <p:cNvPr id="9" name="Прямоугольник 8">
              <a:extLst>
                <a:ext uri="{FF2B5EF4-FFF2-40B4-BE49-F238E27FC236}">
                  <a16:creationId xmlns="" xmlns:a16="http://schemas.microsoft.com/office/drawing/2014/main" id="{B408C17F-C4A9-45C8-85FF-C29DBCECDC7D}"/>
                </a:ext>
              </a:extLst>
            </p:cNvPr>
            <p:cNvSpPr/>
            <p:nvPr/>
          </p:nvSpPr>
          <p:spPr>
            <a:xfrm>
              <a:off x="1493781" y="3534174"/>
              <a:ext cx="8061089"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ru-RU" sz="2800" spc="180" dirty="0" smtClean="0">
                  <a:ln>
                    <a:solidFill>
                      <a:srgbClr val="065CAB"/>
                    </a:solidFill>
                  </a:ln>
                  <a:solidFill>
                    <a:srgbClr val="065CAB"/>
                  </a:solidFill>
                  <a:latin typeface="ALS Sector Bold" pitchFamily="2" charset="0"/>
                  <a:cs typeface="ALS Sector Bold" pitchFamily="2" charset="0"/>
                </a:rPr>
                <a:t>  Формированный исходного </a:t>
              </a:r>
              <a:r>
                <a:rPr lang="ru-RU" sz="2800" spc="180" dirty="0" err="1" smtClean="0">
                  <a:ln>
                    <a:solidFill>
                      <a:srgbClr val="065CAB"/>
                    </a:solidFill>
                  </a:ln>
                  <a:solidFill>
                    <a:srgbClr val="065CAB"/>
                  </a:solidFill>
                  <a:latin typeface="ALS Sector Bold" pitchFamily="2" charset="0"/>
                  <a:cs typeface="ALS Sector Bold" pitchFamily="2" charset="0"/>
                </a:rPr>
                <a:t>датафрейма</a:t>
              </a:r>
              <a:r>
                <a:rPr lang="ru-RU" sz="2800" spc="180" dirty="0" smtClean="0">
                  <a:ln>
                    <a:solidFill>
                      <a:srgbClr val="065CAB"/>
                    </a:solidFill>
                  </a:ln>
                  <a:solidFill>
                    <a:srgbClr val="065CAB"/>
                  </a:solidFill>
                  <a:latin typeface="ALS Sector Bold" pitchFamily="2" charset="0"/>
                  <a:cs typeface="ALS Sector Bold" pitchFamily="2" charset="0"/>
                </a:rPr>
                <a:t> </a:t>
              </a:r>
              <a:endParaRPr lang="ru-RU" sz="2800" spc="180" dirty="0">
                <a:latin typeface="ALS Sector Bold" pitchFamily="2" charset="0"/>
                <a:cs typeface="ALS Sector Bold" pitchFamily="2" charset="0"/>
              </a:endParaRPr>
            </a:p>
          </p:txBody>
        </p:sp>
        <p:sp>
          <p:nvSpPr>
            <p:cNvPr id="11" name="Прямоугольник 58">
              <a:extLst>
                <a:ext uri="{FF2B5EF4-FFF2-40B4-BE49-F238E27FC236}">
                  <a16:creationId xmlns="" xmlns:a16="http://schemas.microsoft.com/office/drawing/2014/main" id="{8A2D04C4-68FF-4B8C-B3A7-621C55C3D8E2}"/>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12" name="Прямоугольник 58">
              <a:extLst>
                <a:ext uri="{FF2B5EF4-FFF2-40B4-BE49-F238E27FC236}">
                  <a16:creationId xmlns="" xmlns:a16="http://schemas.microsoft.com/office/drawing/2014/main" id="{9DDB7652-1549-4D3B-8E35-D14E582606C3}"/>
                </a:ext>
              </a:extLst>
            </p:cNvPr>
            <p:cNvSpPr>
              <a:spLocks noChangeAspect="1"/>
            </p:cNvSpPr>
            <p:nvPr/>
          </p:nvSpPr>
          <p:spPr>
            <a:xfrm flipH="1">
              <a:off x="9328591" y="3508295"/>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pic>
        <p:nvPicPr>
          <p:cNvPr id="1026" name="Picture 2"/>
          <p:cNvPicPr>
            <a:picLocks noChangeAspect="1" noChangeArrowheads="1"/>
          </p:cNvPicPr>
          <p:nvPr/>
        </p:nvPicPr>
        <p:blipFill>
          <a:blip r:embed="rId2"/>
          <a:srcRect/>
          <a:stretch>
            <a:fillRect/>
          </a:stretch>
        </p:blipFill>
        <p:spPr bwMode="auto">
          <a:xfrm>
            <a:off x="5305861" y="2939002"/>
            <a:ext cx="6419864" cy="3496304"/>
          </a:xfrm>
          <a:prstGeom prst="rect">
            <a:avLst/>
          </a:prstGeom>
          <a:noFill/>
          <a:ln w="9525">
            <a:noFill/>
            <a:miter lim="800000"/>
            <a:headEnd/>
            <a:tailEnd/>
          </a:ln>
        </p:spPr>
      </p:pic>
      <p:pic>
        <p:nvPicPr>
          <p:cNvPr id="1027" name="Picture 3"/>
          <p:cNvPicPr>
            <a:picLocks noChangeAspect="1" noChangeArrowheads="1"/>
          </p:cNvPicPr>
          <p:nvPr/>
        </p:nvPicPr>
        <p:blipFill>
          <a:blip r:embed="rId3"/>
          <a:srcRect/>
          <a:stretch>
            <a:fillRect/>
          </a:stretch>
        </p:blipFill>
        <p:spPr bwMode="auto">
          <a:xfrm>
            <a:off x="322144" y="2972250"/>
            <a:ext cx="4591387" cy="3238769"/>
          </a:xfrm>
          <a:prstGeom prst="rect">
            <a:avLst/>
          </a:prstGeom>
          <a:noFill/>
          <a:ln w="9525">
            <a:noFill/>
            <a:miter lim="800000"/>
            <a:headEnd/>
            <a:tailEnd/>
          </a:ln>
        </p:spPr>
      </p:pic>
      <p:sp>
        <p:nvSpPr>
          <p:cNvPr id="13" name="Прямоугольник 12"/>
          <p:cNvSpPr/>
          <p:nvPr/>
        </p:nvSpPr>
        <p:spPr>
          <a:xfrm>
            <a:off x="7354849" y="2541867"/>
            <a:ext cx="2951449" cy="307777"/>
          </a:xfrm>
          <a:prstGeom prst="rect">
            <a:avLst/>
          </a:prstGeom>
        </p:spPr>
        <p:txBody>
          <a:bodyPr wrap="none">
            <a:spAutoFit/>
          </a:bodyPr>
          <a:lstStyle/>
          <a:p>
            <a:pPr hangingPunct="0"/>
            <a:r>
              <a:rPr lang="ru-RU" dirty="0" smtClean="0"/>
              <a:t>данные объединенного </a:t>
            </a:r>
            <a:r>
              <a:rPr lang="ru-RU" dirty="0" err="1" smtClean="0"/>
              <a:t>датасета</a:t>
            </a:r>
            <a:endParaRPr lang="ru-RU" dirty="0" smtClean="0"/>
          </a:p>
        </p:txBody>
      </p:sp>
      <p:sp>
        <p:nvSpPr>
          <p:cNvPr id="14" name="Прямоугольник 13"/>
          <p:cNvSpPr/>
          <p:nvPr/>
        </p:nvSpPr>
        <p:spPr>
          <a:xfrm>
            <a:off x="548561" y="2550493"/>
            <a:ext cx="3312125" cy="307777"/>
          </a:xfrm>
          <a:prstGeom prst="rect">
            <a:avLst/>
          </a:prstGeom>
        </p:spPr>
        <p:txBody>
          <a:bodyPr wrap="none">
            <a:spAutoFit/>
          </a:bodyPr>
          <a:lstStyle/>
          <a:p>
            <a:r>
              <a:rPr lang="ru-RU" dirty="0" smtClean="0"/>
              <a:t>информацию о имеющемся </a:t>
            </a:r>
            <a:r>
              <a:rPr lang="ru-RU" dirty="0" err="1" smtClean="0"/>
              <a:t>датасете</a:t>
            </a:r>
            <a:endParaRPr lang="ru-RU" dirty="0"/>
          </a:p>
        </p:txBody>
      </p:sp>
    </p:spTree>
    <p:extLst>
      <p:ext uri="{BB962C8B-B14F-4D97-AF65-F5344CB8AC3E}">
        <p14:creationId xmlns="" xmlns:p14="http://schemas.microsoft.com/office/powerpoint/2010/main" val="4052525723"/>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Группа 64">
            <a:extLst>
              <a:ext uri="{FF2B5EF4-FFF2-40B4-BE49-F238E27FC236}">
                <a16:creationId xmlns="" xmlns:a16="http://schemas.microsoft.com/office/drawing/2014/main" id="{9280711C-2262-4089-92EE-9BEACCC60C4C}"/>
              </a:ext>
            </a:extLst>
          </p:cNvPr>
          <p:cNvGrpSpPr/>
          <p:nvPr/>
        </p:nvGrpSpPr>
        <p:grpSpPr>
          <a:xfrm>
            <a:off x="3167879" y="469293"/>
            <a:ext cx="5035841" cy="666000"/>
            <a:chOff x="1476753" y="3499669"/>
            <a:chExt cx="4619247" cy="666000"/>
          </a:xfrm>
        </p:grpSpPr>
        <p:sp>
          <p:nvSpPr>
            <p:cNvPr id="68" name="Прямоугольник 67">
              <a:extLst>
                <a:ext uri="{FF2B5EF4-FFF2-40B4-BE49-F238E27FC236}">
                  <a16:creationId xmlns="" xmlns:a16="http://schemas.microsoft.com/office/drawing/2014/main" id="{E2535886-3476-4B40-9706-6797B77905C0}"/>
                </a:ext>
              </a:extLst>
            </p:cNvPr>
            <p:cNvSpPr/>
            <p:nvPr/>
          </p:nvSpPr>
          <p:spPr>
            <a:xfrm>
              <a:off x="1476753" y="3499669"/>
              <a:ext cx="4619247"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Этапы обработки данных</a:t>
              </a:r>
              <a:endParaRPr lang="ru-RU" sz="2800" spc="180" dirty="0">
                <a:latin typeface="ALS Sector Bold" pitchFamily="2" charset="0"/>
                <a:cs typeface="ALS Sector Bold" pitchFamily="2" charset="0"/>
              </a:endParaRPr>
            </a:p>
          </p:txBody>
        </p:sp>
        <p:sp>
          <p:nvSpPr>
            <p:cNvPr id="69" name="Прямоугольник 58">
              <a:extLst>
                <a:ext uri="{FF2B5EF4-FFF2-40B4-BE49-F238E27FC236}">
                  <a16:creationId xmlns="" xmlns:a16="http://schemas.microsoft.com/office/drawing/2014/main" id="{96789138-2397-49AA-BF3A-A6B5B90E884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70" name="Прямоугольник 58">
              <a:extLst>
                <a:ext uri="{FF2B5EF4-FFF2-40B4-BE49-F238E27FC236}">
                  <a16:creationId xmlns="" xmlns:a16="http://schemas.microsoft.com/office/drawing/2014/main" id="{DA239952-60E1-45EB-BDF0-422CC4CF7E42}"/>
                </a:ext>
              </a:extLst>
            </p:cNvPr>
            <p:cNvSpPr>
              <a:spLocks noChangeAspect="1"/>
            </p:cNvSpPr>
            <p:nvPr/>
          </p:nvSpPr>
          <p:spPr>
            <a:xfrm flipH="1">
              <a:off x="6005951" y="3499669"/>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4" name="Номер слайда 3">
            <a:extLst>
              <a:ext uri="{FF2B5EF4-FFF2-40B4-BE49-F238E27FC236}">
                <a16:creationId xmlns="" xmlns:a16="http://schemas.microsoft.com/office/drawing/2014/main" id="{06555008-558A-4705-ADA6-A99A535D9A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5</a:t>
            </a:fld>
            <a:endParaRPr lang="ru-RU" dirty="0"/>
          </a:p>
        </p:txBody>
      </p:sp>
      <p:sp>
        <p:nvSpPr>
          <p:cNvPr id="11" name="Google Shape;125;p4">
            <a:extLst>
              <a:ext uri="{FF2B5EF4-FFF2-40B4-BE49-F238E27FC236}">
                <a16:creationId xmlns="" xmlns:a16="http://schemas.microsoft.com/office/drawing/2014/main" id="{60669A83-F90E-4A4C-BA00-13CC73D4042F}"/>
              </a:ext>
            </a:extLst>
          </p:cNvPr>
          <p:cNvSpPr/>
          <p:nvPr/>
        </p:nvSpPr>
        <p:spPr>
          <a:xfrm>
            <a:off x="588633" y="1434889"/>
            <a:ext cx="10729224" cy="584735"/>
          </a:xfrm>
          <a:prstGeom prst="rect">
            <a:avLst/>
          </a:prstGeom>
          <a:noFill/>
          <a:ln>
            <a:noFill/>
          </a:ln>
        </p:spPr>
        <p:txBody>
          <a:bodyPr spcFirstLastPara="1" wrap="square" lIns="91425" tIns="45700" rIns="91425" bIns="45700" anchor="t" anchorCtr="0">
            <a:spAutoFit/>
          </a:bodyPr>
          <a:lstStyle/>
          <a:p>
            <a:pPr lvl="0" algn="just"/>
            <a:r>
              <a:rPr lang="ru-RU" sz="1600" dirty="0" smtClean="0">
                <a:solidFill>
                  <a:srgbClr val="262626"/>
                </a:solidFill>
                <a:latin typeface="Times New Roman" pitchFamily="18" charset="0"/>
                <a:ea typeface="Open Sans"/>
                <a:cs typeface="Times New Roman" pitchFamily="18" charset="0"/>
              </a:rPr>
              <a:t>На первом этапе были проанализированы все признаки для определения их максимальных, минимальных, средних и медианных значений, а также была проведена визуализация данных</a:t>
            </a:r>
            <a:endParaRPr sz="1600" dirty="0">
              <a:solidFill>
                <a:srgbClr val="262626"/>
              </a:solidFill>
              <a:latin typeface="Times New Roman" pitchFamily="18" charset="0"/>
              <a:ea typeface="Open Sans"/>
              <a:cs typeface="Times New Roman" pitchFamily="18" charset="0"/>
              <a:sym typeface="Open Sans"/>
            </a:endParaRPr>
          </a:p>
        </p:txBody>
      </p:sp>
      <p:grpSp>
        <p:nvGrpSpPr>
          <p:cNvPr id="36" name="Группа 35">
            <a:extLst>
              <a:ext uri="{FF2B5EF4-FFF2-40B4-BE49-F238E27FC236}">
                <a16:creationId xmlns="" xmlns:a16="http://schemas.microsoft.com/office/drawing/2014/main" id="{066B2AF8-B3BB-4E6C-B4EF-BA91A7149C6E}"/>
              </a:ext>
            </a:extLst>
          </p:cNvPr>
          <p:cNvGrpSpPr/>
          <p:nvPr/>
        </p:nvGrpSpPr>
        <p:grpSpPr>
          <a:xfrm>
            <a:off x="567409" y="2161447"/>
            <a:ext cx="450202" cy="866425"/>
            <a:chOff x="623996" y="1592262"/>
            <a:chExt cx="333947" cy="508681"/>
          </a:xfrm>
        </p:grpSpPr>
        <p:cxnSp>
          <p:nvCxnSpPr>
            <p:cNvPr id="37" name="Google Shape;123;p4">
              <a:extLst>
                <a:ext uri="{FF2B5EF4-FFF2-40B4-BE49-F238E27FC236}">
                  <a16:creationId xmlns="" xmlns:a16="http://schemas.microsoft.com/office/drawing/2014/main" id="{B2BB743C-20D7-4E69-AAE1-54C42970370B}"/>
                </a:ext>
              </a:extLst>
            </p:cNvPr>
            <p:cNvCxnSpPr>
              <a:cxnSpLocks/>
            </p:cNvCxnSpPr>
            <p:nvPr/>
          </p:nvCxnSpPr>
          <p:spPr>
            <a:xfrm>
              <a:off x="623996" y="1592262"/>
              <a:ext cx="0" cy="508681"/>
            </a:xfrm>
            <a:prstGeom prst="straightConnector1">
              <a:avLst/>
            </a:prstGeom>
            <a:noFill/>
            <a:ln w="28575" cap="flat" cmpd="sng">
              <a:solidFill>
                <a:srgbClr val="065CAB"/>
              </a:solidFill>
              <a:prstDash val="solid"/>
              <a:miter lim="800000"/>
              <a:headEnd type="none" w="sm" len="sm"/>
              <a:tailEnd type="none" w="sm" len="sm"/>
            </a:ln>
          </p:spPr>
        </p:cxnSp>
        <p:cxnSp>
          <p:nvCxnSpPr>
            <p:cNvPr id="38" name="Google Shape;124;p4">
              <a:extLst>
                <a:ext uri="{FF2B5EF4-FFF2-40B4-BE49-F238E27FC236}">
                  <a16:creationId xmlns="" xmlns:a16="http://schemas.microsoft.com/office/drawing/2014/main" id="{A09E8948-234F-49EF-B8ED-B3C480E04917}"/>
                </a:ext>
              </a:extLst>
            </p:cNvPr>
            <p:cNvCxnSpPr>
              <a:cxnSpLocks/>
            </p:cNvCxnSpPr>
            <p:nvPr/>
          </p:nvCxnSpPr>
          <p:spPr>
            <a:xfrm>
              <a:off x="623996" y="1592262"/>
              <a:ext cx="333947" cy="0"/>
            </a:xfrm>
            <a:prstGeom prst="straightConnector1">
              <a:avLst/>
            </a:prstGeom>
            <a:noFill/>
            <a:ln w="28575" cap="flat" cmpd="sng">
              <a:solidFill>
                <a:srgbClr val="065CAB"/>
              </a:solidFill>
              <a:prstDash val="solid"/>
              <a:miter lim="800000"/>
              <a:headEnd type="none" w="sm" len="sm"/>
              <a:tailEnd type="none" w="sm" len="sm"/>
            </a:ln>
          </p:spPr>
        </p:cxnSp>
        <p:cxnSp>
          <p:nvCxnSpPr>
            <p:cNvPr id="39" name="Google Shape;126;p4">
              <a:extLst>
                <a:ext uri="{FF2B5EF4-FFF2-40B4-BE49-F238E27FC236}">
                  <a16:creationId xmlns="" xmlns:a16="http://schemas.microsoft.com/office/drawing/2014/main" id="{DE776E1C-0C20-43D2-8A38-628879EB82A4}"/>
                </a:ext>
              </a:extLst>
            </p:cNvPr>
            <p:cNvCxnSpPr>
              <a:cxnSpLocks/>
            </p:cNvCxnSpPr>
            <p:nvPr/>
          </p:nvCxnSpPr>
          <p:spPr>
            <a:xfrm>
              <a:off x="623996" y="2093005"/>
              <a:ext cx="333947" cy="0"/>
            </a:xfrm>
            <a:prstGeom prst="straightConnector1">
              <a:avLst/>
            </a:prstGeom>
            <a:noFill/>
            <a:ln w="28575" cap="flat" cmpd="sng">
              <a:solidFill>
                <a:srgbClr val="065CAB"/>
              </a:solidFill>
              <a:prstDash val="solid"/>
              <a:miter lim="800000"/>
              <a:headEnd type="none" w="sm" len="sm"/>
              <a:tailEnd type="none" w="sm" len="sm"/>
            </a:ln>
          </p:spPr>
        </p:cxnSp>
      </p:grpSp>
      <p:grpSp>
        <p:nvGrpSpPr>
          <p:cNvPr id="40" name="Группа 39">
            <a:extLst>
              <a:ext uri="{FF2B5EF4-FFF2-40B4-BE49-F238E27FC236}">
                <a16:creationId xmlns="" xmlns:a16="http://schemas.microsoft.com/office/drawing/2014/main" id="{A61F8772-5670-475E-90AF-084D02A24E45}"/>
              </a:ext>
            </a:extLst>
          </p:cNvPr>
          <p:cNvGrpSpPr/>
          <p:nvPr/>
        </p:nvGrpSpPr>
        <p:grpSpPr>
          <a:xfrm>
            <a:off x="567409" y="3141340"/>
            <a:ext cx="450202" cy="421369"/>
            <a:chOff x="623996" y="1592262"/>
            <a:chExt cx="333947" cy="508681"/>
          </a:xfrm>
        </p:grpSpPr>
        <p:cxnSp>
          <p:nvCxnSpPr>
            <p:cNvPr id="41" name="Google Shape;123;p4">
              <a:extLst>
                <a:ext uri="{FF2B5EF4-FFF2-40B4-BE49-F238E27FC236}">
                  <a16:creationId xmlns="" xmlns:a16="http://schemas.microsoft.com/office/drawing/2014/main" id="{31FD4C9E-5F69-4810-A00B-E211610CB36A}"/>
                </a:ext>
              </a:extLst>
            </p:cNvPr>
            <p:cNvCxnSpPr>
              <a:cxnSpLocks/>
            </p:cNvCxnSpPr>
            <p:nvPr/>
          </p:nvCxnSpPr>
          <p:spPr>
            <a:xfrm>
              <a:off x="623996" y="1592262"/>
              <a:ext cx="0" cy="508681"/>
            </a:xfrm>
            <a:prstGeom prst="straightConnector1">
              <a:avLst/>
            </a:prstGeom>
            <a:noFill/>
            <a:ln w="28575" cap="flat" cmpd="sng">
              <a:solidFill>
                <a:srgbClr val="065CAB"/>
              </a:solidFill>
              <a:prstDash val="solid"/>
              <a:miter lim="800000"/>
              <a:headEnd type="none" w="sm" len="sm"/>
              <a:tailEnd type="none" w="sm" len="sm"/>
            </a:ln>
          </p:spPr>
        </p:cxnSp>
        <p:cxnSp>
          <p:nvCxnSpPr>
            <p:cNvPr id="42" name="Google Shape;124;p4">
              <a:extLst>
                <a:ext uri="{FF2B5EF4-FFF2-40B4-BE49-F238E27FC236}">
                  <a16:creationId xmlns="" xmlns:a16="http://schemas.microsoft.com/office/drawing/2014/main" id="{1B688AC3-F620-4E8E-B8F1-1B14FAE7C0C2}"/>
                </a:ext>
              </a:extLst>
            </p:cNvPr>
            <p:cNvCxnSpPr>
              <a:cxnSpLocks/>
            </p:cNvCxnSpPr>
            <p:nvPr/>
          </p:nvCxnSpPr>
          <p:spPr>
            <a:xfrm>
              <a:off x="623996" y="1592262"/>
              <a:ext cx="333947" cy="0"/>
            </a:xfrm>
            <a:prstGeom prst="straightConnector1">
              <a:avLst/>
            </a:prstGeom>
            <a:noFill/>
            <a:ln w="28575" cap="flat" cmpd="sng">
              <a:solidFill>
                <a:srgbClr val="065CAB"/>
              </a:solidFill>
              <a:prstDash val="solid"/>
              <a:miter lim="800000"/>
              <a:headEnd type="none" w="sm" len="sm"/>
              <a:tailEnd type="none" w="sm" len="sm"/>
            </a:ln>
          </p:spPr>
        </p:cxnSp>
        <p:cxnSp>
          <p:nvCxnSpPr>
            <p:cNvPr id="43" name="Google Shape;126;p4">
              <a:extLst>
                <a:ext uri="{FF2B5EF4-FFF2-40B4-BE49-F238E27FC236}">
                  <a16:creationId xmlns="" xmlns:a16="http://schemas.microsoft.com/office/drawing/2014/main" id="{87B9060E-A604-4528-B297-A9EBC00AAAD6}"/>
                </a:ext>
              </a:extLst>
            </p:cNvPr>
            <p:cNvCxnSpPr>
              <a:cxnSpLocks/>
            </p:cNvCxnSpPr>
            <p:nvPr/>
          </p:nvCxnSpPr>
          <p:spPr>
            <a:xfrm>
              <a:off x="623996" y="2093005"/>
              <a:ext cx="333947" cy="0"/>
            </a:xfrm>
            <a:prstGeom prst="straightConnector1">
              <a:avLst/>
            </a:prstGeom>
            <a:noFill/>
            <a:ln w="28575" cap="flat" cmpd="sng">
              <a:solidFill>
                <a:srgbClr val="065CAB"/>
              </a:solidFill>
              <a:prstDash val="solid"/>
              <a:miter lim="800000"/>
              <a:headEnd type="none" w="sm" len="sm"/>
              <a:tailEnd type="none" w="sm" len="sm"/>
            </a:ln>
          </p:spPr>
        </p:cxnSp>
      </p:grpSp>
      <p:grpSp>
        <p:nvGrpSpPr>
          <p:cNvPr id="44" name="Группа 43">
            <a:extLst>
              <a:ext uri="{FF2B5EF4-FFF2-40B4-BE49-F238E27FC236}">
                <a16:creationId xmlns="" xmlns:a16="http://schemas.microsoft.com/office/drawing/2014/main" id="{90E0740F-EFCD-41F2-8EB0-E752773D0AE6}"/>
              </a:ext>
            </a:extLst>
          </p:cNvPr>
          <p:cNvGrpSpPr/>
          <p:nvPr/>
        </p:nvGrpSpPr>
        <p:grpSpPr>
          <a:xfrm>
            <a:off x="577414" y="3691986"/>
            <a:ext cx="450202" cy="940399"/>
            <a:chOff x="623996" y="1592262"/>
            <a:chExt cx="333947" cy="508681"/>
          </a:xfrm>
        </p:grpSpPr>
        <p:cxnSp>
          <p:nvCxnSpPr>
            <p:cNvPr id="45" name="Google Shape;123;p4">
              <a:extLst>
                <a:ext uri="{FF2B5EF4-FFF2-40B4-BE49-F238E27FC236}">
                  <a16:creationId xmlns="" xmlns:a16="http://schemas.microsoft.com/office/drawing/2014/main" id="{5C8D2F6A-BB2A-49FD-B94C-250EB763B066}"/>
                </a:ext>
              </a:extLst>
            </p:cNvPr>
            <p:cNvCxnSpPr>
              <a:cxnSpLocks/>
            </p:cNvCxnSpPr>
            <p:nvPr/>
          </p:nvCxnSpPr>
          <p:spPr>
            <a:xfrm>
              <a:off x="623996" y="1592262"/>
              <a:ext cx="0" cy="508681"/>
            </a:xfrm>
            <a:prstGeom prst="straightConnector1">
              <a:avLst/>
            </a:prstGeom>
            <a:noFill/>
            <a:ln w="28575" cap="flat" cmpd="sng">
              <a:solidFill>
                <a:srgbClr val="065CAB"/>
              </a:solidFill>
              <a:prstDash val="solid"/>
              <a:miter lim="800000"/>
              <a:headEnd type="none" w="sm" len="sm"/>
              <a:tailEnd type="none" w="sm" len="sm"/>
            </a:ln>
          </p:spPr>
        </p:cxnSp>
        <p:cxnSp>
          <p:nvCxnSpPr>
            <p:cNvPr id="46" name="Google Shape;124;p4">
              <a:extLst>
                <a:ext uri="{FF2B5EF4-FFF2-40B4-BE49-F238E27FC236}">
                  <a16:creationId xmlns="" xmlns:a16="http://schemas.microsoft.com/office/drawing/2014/main" id="{EB043BAB-1826-41DB-A7FE-AAA09C039F9C}"/>
                </a:ext>
              </a:extLst>
            </p:cNvPr>
            <p:cNvCxnSpPr>
              <a:cxnSpLocks/>
            </p:cNvCxnSpPr>
            <p:nvPr/>
          </p:nvCxnSpPr>
          <p:spPr>
            <a:xfrm>
              <a:off x="623996" y="1592262"/>
              <a:ext cx="333947" cy="0"/>
            </a:xfrm>
            <a:prstGeom prst="straightConnector1">
              <a:avLst/>
            </a:prstGeom>
            <a:noFill/>
            <a:ln w="28575" cap="flat" cmpd="sng">
              <a:solidFill>
                <a:srgbClr val="065CAB"/>
              </a:solidFill>
              <a:prstDash val="solid"/>
              <a:miter lim="800000"/>
              <a:headEnd type="none" w="sm" len="sm"/>
              <a:tailEnd type="none" w="sm" len="sm"/>
            </a:ln>
          </p:spPr>
        </p:cxnSp>
        <p:cxnSp>
          <p:nvCxnSpPr>
            <p:cNvPr id="47" name="Google Shape;126;p4">
              <a:extLst>
                <a:ext uri="{FF2B5EF4-FFF2-40B4-BE49-F238E27FC236}">
                  <a16:creationId xmlns="" xmlns:a16="http://schemas.microsoft.com/office/drawing/2014/main" id="{24ECB75A-09F9-43A5-8D25-D348344E60BF}"/>
                </a:ext>
              </a:extLst>
            </p:cNvPr>
            <p:cNvCxnSpPr>
              <a:cxnSpLocks/>
            </p:cNvCxnSpPr>
            <p:nvPr/>
          </p:nvCxnSpPr>
          <p:spPr>
            <a:xfrm>
              <a:off x="623996" y="2093005"/>
              <a:ext cx="333947" cy="0"/>
            </a:xfrm>
            <a:prstGeom prst="straightConnector1">
              <a:avLst/>
            </a:prstGeom>
            <a:noFill/>
            <a:ln w="28575" cap="flat" cmpd="sng">
              <a:solidFill>
                <a:srgbClr val="065CAB"/>
              </a:solidFill>
              <a:prstDash val="solid"/>
              <a:miter lim="800000"/>
              <a:headEnd type="none" w="sm" len="sm"/>
              <a:tailEnd type="none" w="sm" len="sm"/>
            </a:ln>
          </p:spPr>
        </p:cxnSp>
      </p:grpSp>
      <p:grpSp>
        <p:nvGrpSpPr>
          <p:cNvPr id="48" name="Группа 47">
            <a:extLst>
              <a:ext uri="{FF2B5EF4-FFF2-40B4-BE49-F238E27FC236}">
                <a16:creationId xmlns="" xmlns:a16="http://schemas.microsoft.com/office/drawing/2014/main" id="{C1DE16C2-2172-463A-93BA-EA11B2417C83}"/>
              </a:ext>
            </a:extLst>
          </p:cNvPr>
          <p:cNvGrpSpPr/>
          <p:nvPr/>
        </p:nvGrpSpPr>
        <p:grpSpPr>
          <a:xfrm>
            <a:off x="558782" y="4727787"/>
            <a:ext cx="450202" cy="749987"/>
            <a:chOff x="623996" y="1592262"/>
            <a:chExt cx="333947" cy="508681"/>
          </a:xfrm>
        </p:grpSpPr>
        <p:cxnSp>
          <p:nvCxnSpPr>
            <p:cNvPr id="49" name="Google Shape;123;p4">
              <a:extLst>
                <a:ext uri="{FF2B5EF4-FFF2-40B4-BE49-F238E27FC236}">
                  <a16:creationId xmlns="" xmlns:a16="http://schemas.microsoft.com/office/drawing/2014/main" id="{73882629-1BAE-438B-9802-2EDD583F7F1E}"/>
                </a:ext>
              </a:extLst>
            </p:cNvPr>
            <p:cNvCxnSpPr>
              <a:cxnSpLocks/>
            </p:cNvCxnSpPr>
            <p:nvPr/>
          </p:nvCxnSpPr>
          <p:spPr>
            <a:xfrm>
              <a:off x="623996" y="1592262"/>
              <a:ext cx="0" cy="508681"/>
            </a:xfrm>
            <a:prstGeom prst="straightConnector1">
              <a:avLst/>
            </a:prstGeom>
            <a:noFill/>
            <a:ln w="28575" cap="flat" cmpd="sng">
              <a:solidFill>
                <a:srgbClr val="065CAB"/>
              </a:solidFill>
              <a:prstDash val="solid"/>
              <a:miter lim="800000"/>
              <a:headEnd type="none" w="sm" len="sm"/>
              <a:tailEnd type="none" w="sm" len="sm"/>
            </a:ln>
          </p:spPr>
        </p:cxnSp>
        <p:cxnSp>
          <p:nvCxnSpPr>
            <p:cNvPr id="50" name="Google Shape;124;p4">
              <a:extLst>
                <a:ext uri="{FF2B5EF4-FFF2-40B4-BE49-F238E27FC236}">
                  <a16:creationId xmlns="" xmlns:a16="http://schemas.microsoft.com/office/drawing/2014/main" id="{590F5074-56E7-4E5F-A651-A7E31BD5FFBA}"/>
                </a:ext>
              </a:extLst>
            </p:cNvPr>
            <p:cNvCxnSpPr>
              <a:cxnSpLocks/>
            </p:cNvCxnSpPr>
            <p:nvPr/>
          </p:nvCxnSpPr>
          <p:spPr>
            <a:xfrm>
              <a:off x="623996" y="1592262"/>
              <a:ext cx="333947" cy="0"/>
            </a:xfrm>
            <a:prstGeom prst="straightConnector1">
              <a:avLst/>
            </a:prstGeom>
            <a:noFill/>
            <a:ln w="28575" cap="flat" cmpd="sng">
              <a:solidFill>
                <a:srgbClr val="065CAB"/>
              </a:solidFill>
              <a:prstDash val="solid"/>
              <a:miter lim="800000"/>
              <a:headEnd type="none" w="sm" len="sm"/>
              <a:tailEnd type="none" w="sm" len="sm"/>
            </a:ln>
          </p:spPr>
        </p:cxnSp>
        <p:cxnSp>
          <p:nvCxnSpPr>
            <p:cNvPr id="51" name="Google Shape;126;p4">
              <a:extLst>
                <a:ext uri="{FF2B5EF4-FFF2-40B4-BE49-F238E27FC236}">
                  <a16:creationId xmlns="" xmlns:a16="http://schemas.microsoft.com/office/drawing/2014/main" id="{A2CA7045-D48F-4328-8FF7-FF8E4D8ABC12}"/>
                </a:ext>
              </a:extLst>
            </p:cNvPr>
            <p:cNvCxnSpPr>
              <a:cxnSpLocks/>
            </p:cNvCxnSpPr>
            <p:nvPr/>
          </p:nvCxnSpPr>
          <p:spPr>
            <a:xfrm>
              <a:off x="623996" y="2093005"/>
              <a:ext cx="333947" cy="0"/>
            </a:xfrm>
            <a:prstGeom prst="straightConnector1">
              <a:avLst/>
            </a:prstGeom>
            <a:noFill/>
            <a:ln w="28575" cap="flat" cmpd="sng">
              <a:solidFill>
                <a:srgbClr val="065CAB"/>
              </a:solidFill>
              <a:prstDash val="solid"/>
              <a:miter lim="800000"/>
              <a:headEnd type="none" w="sm" len="sm"/>
              <a:tailEnd type="none" w="sm" len="sm"/>
            </a:ln>
          </p:spPr>
        </p:cxnSp>
      </p:grpSp>
      <p:sp>
        <p:nvSpPr>
          <p:cNvPr id="52" name="Google Shape;125;p4">
            <a:extLst>
              <a:ext uri="{FF2B5EF4-FFF2-40B4-BE49-F238E27FC236}">
                <a16:creationId xmlns="" xmlns:a16="http://schemas.microsoft.com/office/drawing/2014/main" id="{B392D556-B476-4E1F-958C-31EE7B16300D}"/>
              </a:ext>
            </a:extLst>
          </p:cNvPr>
          <p:cNvSpPr/>
          <p:nvPr/>
        </p:nvSpPr>
        <p:spPr>
          <a:xfrm>
            <a:off x="571380" y="2235734"/>
            <a:ext cx="10694718" cy="584735"/>
          </a:xfrm>
          <a:prstGeom prst="rect">
            <a:avLst/>
          </a:prstGeom>
          <a:noFill/>
          <a:ln>
            <a:noFill/>
          </a:ln>
        </p:spPr>
        <p:txBody>
          <a:bodyPr spcFirstLastPara="1" wrap="square" lIns="91425" tIns="45700" rIns="91425" bIns="45700" anchor="t" anchorCtr="0">
            <a:spAutoFit/>
          </a:bodyPr>
          <a:lstStyle/>
          <a:p>
            <a:pPr lvl="0" algn="just"/>
            <a:r>
              <a:rPr lang="ru-RU" sz="1600" dirty="0" smtClean="0">
                <a:solidFill>
                  <a:srgbClr val="262626"/>
                </a:solidFill>
                <a:latin typeface="Times New Roman" pitchFamily="18" charset="0"/>
                <a:ea typeface="Open Sans"/>
                <a:cs typeface="Times New Roman" pitchFamily="18" charset="0"/>
              </a:rPr>
              <a:t>После этого было проведено исключение выбросов данных, то есть точек данных, которые лежали вдали от обычного распределения данных. Диаграмма ящиков с усами является отличным способом визуализации таких значений</a:t>
            </a:r>
          </a:p>
        </p:txBody>
      </p:sp>
      <p:sp>
        <p:nvSpPr>
          <p:cNvPr id="54" name="Google Shape;125;p4">
            <a:extLst>
              <a:ext uri="{FF2B5EF4-FFF2-40B4-BE49-F238E27FC236}">
                <a16:creationId xmlns="" xmlns:a16="http://schemas.microsoft.com/office/drawing/2014/main" id="{4BBDCECC-7AC6-4E39-B4A9-A7C1308CD1E4}"/>
              </a:ext>
            </a:extLst>
          </p:cNvPr>
          <p:cNvSpPr/>
          <p:nvPr/>
        </p:nvSpPr>
        <p:spPr>
          <a:xfrm>
            <a:off x="562754" y="3142438"/>
            <a:ext cx="9711306" cy="338514"/>
          </a:xfrm>
          <a:prstGeom prst="rect">
            <a:avLst/>
          </a:prstGeom>
          <a:noFill/>
          <a:ln>
            <a:noFill/>
          </a:ln>
        </p:spPr>
        <p:txBody>
          <a:bodyPr spcFirstLastPara="1" wrap="square" lIns="91425" tIns="45700" rIns="91425" bIns="45700" anchor="t" anchorCtr="0">
            <a:spAutoFit/>
          </a:bodyPr>
          <a:lstStyle/>
          <a:p>
            <a:pPr lvl="0" algn="just"/>
            <a:r>
              <a:rPr lang="ru-RU" sz="1600" dirty="0" smtClean="0">
                <a:solidFill>
                  <a:srgbClr val="262626"/>
                </a:solidFill>
                <a:latin typeface="Times New Roman" pitchFamily="18" charset="0"/>
                <a:ea typeface="Open Sans"/>
                <a:cs typeface="Times New Roman" pitchFamily="18" charset="0"/>
              </a:rPr>
              <a:t>На заключительном этапе была проведена нормализация данных </a:t>
            </a:r>
            <a:endParaRPr lang="ru-RU" sz="1600" dirty="0">
              <a:solidFill>
                <a:srgbClr val="262626"/>
              </a:solidFill>
              <a:latin typeface="Times New Roman" pitchFamily="18" charset="0"/>
              <a:ea typeface="Open Sans"/>
              <a:cs typeface="Times New Roman" pitchFamily="18" charset="0"/>
              <a:sym typeface="Open Sans"/>
            </a:endParaRPr>
          </a:p>
        </p:txBody>
      </p:sp>
      <p:sp>
        <p:nvSpPr>
          <p:cNvPr id="56" name="Google Shape;125;p4">
            <a:extLst>
              <a:ext uri="{FF2B5EF4-FFF2-40B4-BE49-F238E27FC236}">
                <a16:creationId xmlns="" xmlns:a16="http://schemas.microsoft.com/office/drawing/2014/main" id="{3DDF0676-49DA-46BC-9B49-E63651936BD7}"/>
              </a:ext>
            </a:extLst>
          </p:cNvPr>
          <p:cNvSpPr/>
          <p:nvPr/>
        </p:nvSpPr>
        <p:spPr>
          <a:xfrm>
            <a:off x="588635" y="3741784"/>
            <a:ext cx="10780980" cy="584735"/>
          </a:xfrm>
          <a:prstGeom prst="rect">
            <a:avLst/>
          </a:prstGeom>
          <a:noFill/>
          <a:ln>
            <a:noFill/>
          </a:ln>
        </p:spPr>
        <p:txBody>
          <a:bodyPr spcFirstLastPara="1" wrap="square" lIns="91425" tIns="45700" rIns="91425" bIns="45700" anchor="t" anchorCtr="0">
            <a:spAutoFit/>
          </a:bodyPr>
          <a:lstStyle/>
          <a:p>
            <a:pPr lvl="0" algn="just"/>
            <a:r>
              <a:rPr lang="ru-RU" sz="1600" dirty="0" smtClean="0">
                <a:solidFill>
                  <a:srgbClr val="262626"/>
                </a:solidFill>
                <a:latin typeface="Times New Roman" pitchFamily="18" charset="0"/>
                <a:ea typeface="Open Sans"/>
                <a:cs typeface="Times New Roman" pitchFamily="18" charset="0"/>
              </a:rPr>
              <a:t>После нормализации данных был также проведен анализ взаимосвязи переменных друг с другом. Были построены графики </a:t>
            </a:r>
            <a:r>
              <a:rPr lang="ru-RU" sz="1600" dirty="0" err="1" smtClean="0">
                <a:solidFill>
                  <a:srgbClr val="262626"/>
                </a:solidFill>
                <a:latin typeface="Times New Roman" pitchFamily="18" charset="0"/>
                <a:ea typeface="Open Sans"/>
                <a:cs typeface="Times New Roman" pitchFamily="18" charset="0"/>
              </a:rPr>
              <a:t>попарного</a:t>
            </a:r>
            <a:r>
              <a:rPr lang="ru-RU" sz="1600" dirty="0" smtClean="0">
                <a:solidFill>
                  <a:srgbClr val="262626"/>
                </a:solidFill>
                <a:latin typeface="Times New Roman" pitchFamily="18" charset="0"/>
                <a:ea typeface="Open Sans"/>
                <a:cs typeface="Times New Roman" pitchFamily="18" charset="0"/>
              </a:rPr>
              <a:t> рассеяния переменных, а также была определена корреляция между переменными</a:t>
            </a:r>
            <a:endParaRPr lang="ru-RU" sz="1600" dirty="0">
              <a:solidFill>
                <a:srgbClr val="262626"/>
              </a:solidFill>
              <a:latin typeface="Times New Roman" pitchFamily="18" charset="0"/>
              <a:ea typeface="Open Sans"/>
              <a:cs typeface="Times New Roman" pitchFamily="18" charset="0"/>
              <a:sym typeface="Open Sans"/>
            </a:endParaRPr>
          </a:p>
        </p:txBody>
      </p:sp>
      <p:sp>
        <p:nvSpPr>
          <p:cNvPr id="58" name="Google Shape;125;p4">
            <a:extLst>
              <a:ext uri="{FF2B5EF4-FFF2-40B4-BE49-F238E27FC236}">
                <a16:creationId xmlns="" xmlns:a16="http://schemas.microsoft.com/office/drawing/2014/main" id="{5196AA80-638D-487F-983B-0DA60BA9BE05}"/>
              </a:ext>
            </a:extLst>
          </p:cNvPr>
          <p:cNvSpPr/>
          <p:nvPr/>
        </p:nvSpPr>
        <p:spPr>
          <a:xfrm>
            <a:off x="563271" y="4737507"/>
            <a:ext cx="10806344" cy="584735"/>
          </a:xfrm>
          <a:prstGeom prst="rect">
            <a:avLst/>
          </a:prstGeom>
          <a:noFill/>
          <a:ln>
            <a:noFill/>
          </a:ln>
        </p:spPr>
        <p:txBody>
          <a:bodyPr spcFirstLastPara="1" wrap="square" lIns="91425" tIns="45700" rIns="91425" bIns="45700" anchor="t" anchorCtr="0">
            <a:spAutoFit/>
          </a:bodyPr>
          <a:lstStyle/>
          <a:p>
            <a:pPr lvl="0" algn="just"/>
            <a:r>
              <a:rPr lang="ru-RU" sz="1600" dirty="0" smtClean="0">
                <a:solidFill>
                  <a:srgbClr val="262626"/>
                </a:solidFill>
                <a:latin typeface="Times New Roman" pitchFamily="18" charset="0"/>
                <a:ea typeface="Open Sans"/>
                <a:cs typeface="Times New Roman" pitchFamily="18" charset="0"/>
              </a:rPr>
              <a:t>По результатам предобработки данных можно сделать следующий вывод. Между параметрами модели не наблюдается корреляций и очевидных связей. Число выбросов оказалось незначительным</a:t>
            </a:r>
            <a:endParaRPr lang="ru-RU" sz="1600" dirty="0">
              <a:solidFill>
                <a:srgbClr val="262626"/>
              </a:solidFill>
              <a:latin typeface="Times New Roman" pitchFamily="18" charset="0"/>
              <a:ea typeface="Open Sans"/>
              <a:cs typeface="Times New Roman" pitchFamily="18" charset="0"/>
              <a:sym typeface="Open Sans"/>
            </a:endParaRPr>
          </a:p>
        </p:txBody>
      </p:sp>
      <p:grpSp>
        <p:nvGrpSpPr>
          <p:cNvPr id="60" name="Группа 59">
            <a:extLst>
              <a:ext uri="{FF2B5EF4-FFF2-40B4-BE49-F238E27FC236}">
                <a16:creationId xmlns="" xmlns:a16="http://schemas.microsoft.com/office/drawing/2014/main" id="{CEB208F7-621F-4826-AC02-D9ACF56C2556}"/>
              </a:ext>
            </a:extLst>
          </p:cNvPr>
          <p:cNvGrpSpPr/>
          <p:nvPr/>
        </p:nvGrpSpPr>
        <p:grpSpPr>
          <a:xfrm>
            <a:off x="558782" y="1388853"/>
            <a:ext cx="381497" cy="646982"/>
            <a:chOff x="623996" y="1592262"/>
            <a:chExt cx="333947" cy="508681"/>
          </a:xfrm>
        </p:grpSpPr>
        <p:cxnSp>
          <p:nvCxnSpPr>
            <p:cNvPr id="61" name="Google Shape;123;p4">
              <a:extLst>
                <a:ext uri="{FF2B5EF4-FFF2-40B4-BE49-F238E27FC236}">
                  <a16:creationId xmlns="" xmlns:a16="http://schemas.microsoft.com/office/drawing/2014/main" id="{C80DFF66-7760-463A-A6E3-7A4A06739A6B}"/>
                </a:ext>
              </a:extLst>
            </p:cNvPr>
            <p:cNvCxnSpPr>
              <a:cxnSpLocks/>
            </p:cNvCxnSpPr>
            <p:nvPr/>
          </p:nvCxnSpPr>
          <p:spPr>
            <a:xfrm>
              <a:off x="623996" y="1592262"/>
              <a:ext cx="0" cy="508681"/>
            </a:xfrm>
            <a:prstGeom prst="straightConnector1">
              <a:avLst/>
            </a:prstGeom>
            <a:noFill/>
            <a:ln w="28575" cap="flat" cmpd="sng">
              <a:solidFill>
                <a:srgbClr val="065CAB"/>
              </a:solidFill>
              <a:prstDash val="solid"/>
              <a:miter lim="800000"/>
              <a:headEnd type="none" w="sm" len="sm"/>
              <a:tailEnd type="none" w="sm" len="sm"/>
            </a:ln>
          </p:spPr>
        </p:cxnSp>
        <p:cxnSp>
          <p:nvCxnSpPr>
            <p:cNvPr id="62" name="Google Shape;124;p4">
              <a:extLst>
                <a:ext uri="{FF2B5EF4-FFF2-40B4-BE49-F238E27FC236}">
                  <a16:creationId xmlns="" xmlns:a16="http://schemas.microsoft.com/office/drawing/2014/main" id="{537A8DBB-64CB-4C54-9816-C8AB9CEF9F83}"/>
                </a:ext>
              </a:extLst>
            </p:cNvPr>
            <p:cNvCxnSpPr>
              <a:cxnSpLocks/>
            </p:cNvCxnSpPr>
            <p:nvPr/>
          </p:nvCxnSpPr>
          <p:spPr>
            <a:xfrm>
              <a:off x="623996" y="1592262"/>
              <a:ext cx="333947" cy="0"/>
            </a:xfrm>
            <a:prstGeom prst="straightConnector1">
              <a:avLst/>
            </a:prstGeom>
            <a:noFill/>
            <a:ln w="28575" cap="flat" cmpd="sng">
              <a:solidFill>
                <a:srgbClr val="065CAB"/>
              </a:solidFill>
              <a:prstDash val="solid"/>
              <a:miter lim="800000"/>
              <a:headEnd type="none" w="sm" len="sm"/>
              <a:tailEnd type="none" w="sm" len="sm"/>
            </a:ln>
          </p:spPr>
        </p:cxnSp>
        <p:cxnSp>
          <p:nvCxnSpPr>
            <p:cNvPr id="63" name="Google Shape;126;p4">
              <a:extLst>
                <a:ext uri="{FF2B5EF4-FFF2-40B4-BE49-F238E27FC236}">
                  <a16:creationId xmlns="" xmlns:a16="http://schemas.microsoft.com/office/drawing/2014/main" id="{5EA94F71-5A4A-461B-84A6-89FA43FE7B61}"/>
                </a:ext>
              </a:extLst>
            </p:cNvPr>
            <p:cNvCxnSpPr>
              <a:cxnSpLocks/>
            </p:cNvCxnSpPr>
            <p:nvPr/>
          </p:nvCxnSpPr>
          <p:spPr>
            <a:xfrm>
              <a:off x="623996" y="2093005"/>
              <a:ext cx="333947" cy="0"/>
            </a:xfrm>
            <a:prstGeom prst="straightConnector1">
              <a:avLst/>
            </a:prstGeom>
            <a:noFill/>
            <a:ln w="28575" cap="flat" cmpd="sng">
              <a:solidFill>
                <a:srgbClr val="065CAB"/>
              </a:solidFill>
              <a:prstDash val="solid"/>
              <a:miter lim="800000"/>
              <a:headEnd type="none" w="sm" len="sm"/>
              <a:tailEnd type="none" w="sm" len="sm"/>
            </a:ln>
          </p:spPr>
        </p:cxnSp>
      </p:grpSp>
      <p:grpSp>
        <p:nvGrpSpPr>
          <p:cNvPr id="66" name="Группа 65">
            <a:extLst>
              <a:ext uri="{FF2B5EF4-FFF2-40B4-BE49-F238E27FC236}">
                <a16:creationId xmlns="" xmlns:a16="http://schemas.microsoft.com/office/drawing/2014/main" id="{90E0740F-EFCD-41F2-8EB0-E752773D0AE6}"/>
              </a:ext>
            </a:extLst>
          </p:cNvPr>
          <p:cNvGrpSpPr/>
          <p:nvPr/>
        </p:nvGrpSpPr>
        <p:grpSpPr>
          <a:xfrm>
            <a:off x="568787" y="5632930"/>
            <a:ext cx="450202" cy="664353"/>
            <a:chOff x="623996" y="1592262"/>
            <a:chExt cx="333947" cy="508681"/>
          </a:xfrm>
        </p:grpSpPr>
        <p:cxnSp>
          <p:nvCxnSpPr>
            <p:cNvPr id="67" name="Google Shape;123;p4">
              <a:extLst>
                <a:ext uri="{FF2B5EF4-FFF2-40B4-BE49-F238E27FC236}">
                  <a16:creationId xmlns="" xmlns:a16="http://schemas.microsoft.com/office/drawing/2014/main" id="{5C8D2F6A-BB2A-49FD-B94C-250EB763B066}"/>
                </a:ext>
              </a:extLst>
            </p:cNvPr>
            <p:cNvCxnSpPr>
              <a:cxnSpLocks/>
            </p:cNvCxnSpPr>
            <p:nvPr/>
          </p:nvCxnSpPr>
          <p:spPr>
            <a:xfrm>
              <a:off x="623996" y="1592262"/>
              <a:ext cx="0" cy="508681"/>
            </a:xfrm>
            <a:prstGeom prst="straightConnector1">
              <a:avLst/>
            </a:prstGeom>
            <a:noFill/>
            <a:ln w="28575" cap="flat" cmpd="sng">
              <a:solidFill>
                <a:srgbClr val="065CAB"/>
              </a:solidFill>
              <a:prstDash val="solid"/>
              <a:miter lim="800000"/>
              <a:headEnd type="none" w="sm" len="sm"/>
              <a:tailEnd type="none" w="sm" len="sm"/>
            </a:ln>
          </p:spPr>
        </p:cxnSp>
        <p:cxnSp>
          <p:nvCxnSpPr>
            <p:cNvPr id="71" name="Google Shape;124;p4">
              <a:extLst>
                <a:ext uri="{FF2B5EF4-FFF2-40B4-BE49-F238E27FC236}">
                  <a16:creationId xmlns="" xmlns:a16="http://schemas.microsoft.com/office/drawing/2014/main" id="{EB043BAB-1826-41DB-A7FE-AAA09C039F9C}"/>
                </a:ext>
              </a:extLst>
            </p:cNvPr>
            <p:cNvCxnSpPr>
              <a:cxnSpLocks/>
            </p:cNvCxnSpPr>
            <p:nvPr/>
          </p:nvCxnSpPr>
          <p:spPr>
            <a:xfrm>
              <a:off x="623996" y="1592262"/>
              <a:ext cx="333947" cy="0"/>
            </a:xfrm>
            <a:prstGeom prst="straightConnector1">
              <a:avLst/>
            </a:prstGeom>
            <a:noFill/>
            <a:ln w="28575" cap="flat" cmpd="sng">
              <a:solidFill>
                <a:srgbClr val="065CAB"/>
              </a:solidFill>
              <a:prstDash val="solid"/>
              <a:miter lim="800000"/>
              <a:headEnd type="none" w="sm" len="sm"/>
              <a:tailEnd type="none" w="sm" len="sm"/>
            </a:ln>
          </p:spPr>
        </p:cxnSp>
        <p:cxnSp>
          <p:nvCxnSpPr>
            <p:cNvPr id="72" name="Google Shape;126;p4">
              <a:extLst>
                <a:ext uri="{FF2B5EF4-FFF2-40B4-BE49-F238E27FC236}">
                  <a16:creationId xmlns="" xmlns:a16="http://schemas.microsoft.com/office/drawing/2014/main" id="{24ECB75A-09F9-43A5-8D25-D348344E60BF}"/>
                </a:ext>
              </a:extLst>
            </p:cNvPr>
            <p:cNvCxnSpPr>
              <a:cxnSpLocks/>
            </p:cNvCxnSpPr>
            <p:nvPr/>
          </p:nvCxnSpPr>
          <p:spPr>
            <a:xfrm>
              <a:off x="623996" y="2093005"/>
              <a:ext cx="333947" cy="0"/>
            </a:xfrm>
            <a:prstGeom prst="straightConnector1">
              <a:avLst/>
            </a:prstGeom>
            <a:noFill/>
            <a:ln w="28575" cap="flat" cmpd="sng">
              <a:solidFill>
                <a:srgbClr val="065CAB"/>
              </a:solidFill>
              <a:prstDash val="solid"/>
              <a:miter lim="800000"/>
              <a:headEnd type="none" w="sm" len="sm"/>
              <a:tailEnd type="none" w="sm" len="sm"/>
            </a:ln>
          </p:spPr>
        </p:cxnSp>
      </p:grpSp>
      <p:sp>
        <p:nvSpPr>
          <p:cNvPr id="73" name="Google Shape;125;p4">
            <a:extLst>
              <a:ext uri="{FF2B5EF4-FFF2-40B4-BE49-F238E27FC236}">
                <a16:creationId xmlns="" xmlns:a16="http://schemas.microsoft.com/office/drawing/2014/main" id="{5196AA80-638D-487F-983B-0DA60BA9BE05}"/>
              </a:ext>
            </a:extLst>
          </p:cNvPr>
          <p:cNvSpPr/>
          <p:nvPr/>
        </p:nvSpPr>
        <p:spPr>
          <a:xfrm>
            <a:off x="658161" y="5660533"/>
            <a:ext cx="10633816" cy="584735"/>
          </a:xfrm>
          <a:prstGeom prst="rect">
            <a:avLst/>
          </a:prstGeom>
          <a:noFill/>
          <a:ln>
            <a:noFill/>
          </a:ln>
        </p:spPr>
        <p:txBody>
          <a:bodyPr spcFirstLastPara="1" wrap="square" lIns="91425" tIns="45700" rIns="91425" bIns="45700" anchor="t" anchorCtr="0">
            <a:spAutoFit/>
          </a:bodyPr>
          <a:lstStyle/>
          <a:p>
            <a:pPr lvl="0" algn="just"/>
            <a:r>
              <a:rPr lang="ru-RU" sz="1600" dirty="0" smtClean="0">
                <a:solidFill>
                  <a:srgbClr val="262626"/>
                </a:solidFill>
                <a:latin typeface="Times New Roman" pitchFamily="18" charset="0"/>
                <a:ea typeface="Open Sans"/>
                <a:cs typeface="Times New Roman" pitchFamily="18" charset="0"/>
              </a:rPr>
              <a:t>Для рекомендации соотношения «матрица-наполнитель» была разработана простая модель глубокого обучения с помощью </a:t>
            </a:r>
            <a:r>
              <a:rPr lang="ru-RU" sz="1600" dirty="0" err="1" smtClean="0">
                <a:solidFill>
                  <a:srgbClr val="262626"/>
                </a:solidFill>
                <a:latin typeface="Times New Roman" pitchFamily="18" charset="0"/>
                <a:ea typeface="Open Sans"/>
                <a:cs typeface="Times New Roman" pitchFamily="18" charset="0"/>
              </a:rPr>
              <a:t>Keras</a:t>
            </a:r>
            <a:endParaRPr lang="ru-RU" sz="1600" dirty="0">
              <a:solidFill>
                <a:srgbClr val="262626"/>
              </a:solidFill>
              <a:latin typeface="Times New Roman" pitchFamily="18" charset="0"/>
              <a:ea typeface="Open Sans"/>
              <a:cs typeface="Times New Roman" pitchFamily="18" charset="0"/>
              <a:sym typeface="Open Sans"/>
            </a:endParaRPr>
          </a:p>
        </p:txBody>
      </p:sp>
    </p:spTree>
    <p:extLst>
      <p:ext uri="{BB962C8B-B14F-4D97-AF65-F5344CB8AC3E}">
        <p14:creationId xmlns="" xmlns:p14="http://schemas.microsoft.com/office/powerpoint/2010/main" val="1713928986"/>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Группа 64">
            <a:extLst>
              <a:ext uri="{FF2B5EF4-FFF2-40B4-BE49-F238E27FC236}">
                <a16:creationId xmlns="" xmlns:a16="http://schemas.microsoft.com/office/drawing/2014/main" id="{9280711C-2262-4089-92EE-9BEACCC60C4C}"/>
              </a:ext>
            </a:extLst>
          </p:cNvPr>
          <p:cNvGrpSpPr/>
          <p:nvPr/>
        </p:nvGrpSpPr>
        <p:grpSpPr>
          <a:xfrm>
            <a:off x="3167879" y="469293"/>
            <a:ext cx="5035841" cy="666000"/>
            <a:chOff x="1476753" y="3499669"/>
            <a:chExt cx="4619247" cy="666000"/>
          </a:xfrm>
        </p:grpSpPr>
        <p:sp>
          <p:nvSpPr>
            <p:cNvPr id="68" name="Прямоугольник 67">
              <a:extLst>
                <a:ext uri="{FF2B5EF4-FFF2-40B4-BE49-F238E27FC236}">
                  <a16:creationId xmlns="" xmlns:a16="http://schemas.microsoft.com/office/drawing/2014/main" id="{E2535886-3476-4B40-9706-6797B77905C0}"/>
                </a:ext>
              </a:extLst>
            </p:cNvPr>
            <p:cNvSpPr/>
            <p:nvPr/>
          </p:nvSpPr>
          <p:spPr>
            <a:xfrm>
              <a:off x="1476753" y="3499669"/>
              <a:ext cx="4619247"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Предобработка данных</a:t>
              </a:r>
              <a:endParaRPr lang="ru-RU" sz="2800" spc="180" dirty="0">
                <a:latin typeface="ALS Sector Bold" pitchFamily="2" charset="0"/>
                <a:cs typeface="ALS Sector Bold" pitchFamily="2" charset="0"/>
              </a:endParaRPr>
            </a:p>
          </p:txBody>
        </p:sp>
        <p:sp>
          <p:nvSpPr>
            <p:cNvPr id="69" name="Прямоугольник 58">
              <a:extLst>
                <a:ext uri="{FF2B5EF4-FFF2-40B4-BE49-F238E27FC236}">
                  <a16:creationId xmlns="" xmlns:a16="http://schemas.microsoft.com/office/drawing/2014/main" id="{96789138-2397-49AA-BF3A-A6B5B90E884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70" name="Прямоугольник 58">
              <a:extLst>
                <a:ext uri="{FF2B5EF4-FFF2-40B4-BE49-F238E27FC236}">
                  <a16:creationId xmlns="" xmlns:a16="http://schemas.microsoft.com/office/drawing/2014/main" id="{DA239952-60E1-45EB-BDF0-422CC4CF7E42}"/>
                </a:ext>
              </a:extLst>
            </p:cNvPr>
            <p:cNvSpPr>
              <a:spLocks noChangeAspect="1"/>
            </p:cNvSpPr>
            <p:nvPr/>
          </p:nvSpPr>
          <p:spPr>
            <a:xfrm flipH="1">
              <a:off x="6005951" y="3499669"/>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4" name="Номер слайда 3">
            <a:extLst>
              <a:ext uri="{FF2B5EF4-FFF2-40B4-BE49-F238E27FC236}">
                <a16:creationId xmlns="" xmlns:a16="http://schemas.microsoft.com/office/drawing/2014/main" id="{06555008-558A-4705-ADA6-A99A535D9A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6</a:t>
            </a:fld>
            <a:endParaRPr lang="ru-RU" dirty="0"/>
          </a:p>
        </p:txBody>
      </p:sp>
      <p:sp>
        <p:nvSpPr>
          <p:cNvPr id="11" name="Google Shape;125;p4">
            <a:extLst>
              <a:ext uri="{FF2B5EF4-FFF2-40B4-BE49-F238E27FC236}">
                <a16:creationId xmlns="" xmlns:a16="http://schemas.microsoft.com/office/drawing/2014/main" id="{60669A83-F90E-4A4C-BA00-13CC73D4042F}"/>
              </a:ext>
            </a:extLst>
          </p:cNvPr>
          <p:cNvSpPr/>
          <p:nvPr/>
        </p:nvSpPr>
        <p:spPr>
          <a:xfrm>
            <a:off x="597259" y="1538406"/>
            <a:ext cx="10729224" cy="338514"/>
          </a:xfrm>
          <a:prstGeom prst="rect">
            <a:avLst/>
          </a:prstGeom>
          <a:noFill/>
          <a:ln>
            <a:noFill/>
          </a:ln>
        </p:spPr>
        <p:txBody>
          <a:bodyPr spcFirstLastPara="1" wrap="square" lIns="91425" tIns="45700" rIns="91425" bIns="45700" anchor="t" anchorCtr="0">
            <a:spAutoFit/>
          </a:bodyPr>
          <a:lstStyle/>
          <a:p>
            <a:pPr lvl="0" algn="just"/>
            <a:r>
              <a:rPr lang="ru-RU" sz="1600" dirty="0" smtClean="0">
                <a:solidFill>
                  <a:srgbClr val="262626"/>
                </a:solidFill>
                <a:latin typeface="Times New Roman" pitchFamily="18" charset="0"/>
                <a:ea typeface="Open Sans"/>
                <a:cs typeface="Times New Roman" pitchFamily="18" charset="0"/>
              </a:rPr>
              <a:t>1. Анализ </a:t>
            </a:r>
            <a:r>
              <a:rPr lang="ru-RU" sz="1600" dirty="0" err="1" smtClean="0">
                <a:solidFill>
                  <a:srgbClr val="262626"/>
                </a:solidFill>
                <a:latin typeface="Times New Roman" pitchFamily="18" charset="0"/>
                <a:ea typeface="Open Sans"/>
                <a:cs typeface="Times New Roman" pitchFamily="18" charset="0"/>
              </a:rPr>
              <a:t>датасета</a:t>
            </a:r>
            <a:r>
              <a:rPr lang="ru-RU" sz="1600" dirty="0" smtClean="0">
                <a:solidFill>
                  <a:srgbClr val="262626"/>
                </a:solidFill>
                <a:latin typeface="Times New Roman" pitchFamily="18" charset="0"/>
                <a:ea typeface="Open Sans"/>
                <a:cs typeface="Times New Roman" pitchFamily="18" charset="0"/>
              </a:rPr>
              <a:t> на пропуски, дубликаты и удаление пропусков, с помощью методов </a:t>
            </a:r>
            <a:r>
              <a:rPr lang="ru-RU" sz="1600" dirty="0" err="1" smtClean="0">
                <a:solidFill>
                  <a:srgbClr val="262626"/>
                </a:solidFill>
                <a:latin typeface="Times New Roman" pitchFamily="18" charset="0"/>
                <a:ea typeface="Open Sans"/>
                <a:cs typeface="Times New Roman" pitchFamily="18" charset="0"/>
              </a:rPr>
              <a:t>info</a:t>
            </a:r>
            <a:r>
              <a:rPr lang="ru-RU" sz="1600" dirty="0" smtClean="0">
                <a:solidFill>
                  <a:srgbClr val="262626"/>
                </a:solidFill>
                <a:latin typeface="Times New Roman" pitchFamily="18" charset="0"/>
                <a:ea typeface="Open Sans"/>
                <a:cs typeface="Times New Roman" pitchFamily="18" charset="0"/>
              </a:rPr>
              <a:t>(), </a:t>
            </a:r>
            <a:r>
              <a:rPr lang="ru-RU" sz="1600" dirty="0" err="1" smtClean="0">
                <a:solidFill>
                  <a:srgbClr val="262626"/>
                </a:solidFill>
                <a:latin typeface="Times New Roman" pitchFamily="18" charset="0"/>
                <a:ea typeface="Open Sans"/>
                <a:cs typeface="Times New Roman" pitchFamily="18" charset="0"/>
              </a:rPr>
              <a:t>duplicated</a:t>
            </a:r>
            <a:r>
              <a:rPr lang="ru-RU" sz="1600" dirty="0" smtClean="0">
                <a:solidFill>
                  <a:srgbClr val="262626"/>
                </a:solidFill>
                <a:latin typeface="Times New Roman" pitchFamily="18" charset="0"/>
                <a:ea typeface="Open Sans"/>
                <a:cs typeface="Times New Roman" pitchFamily="18" charset="0"/>
              </a:rPr>
              <a:t>() и </a:t>
            </a:r>
            <a:r>
              <a:rPr lang="ru-RU" sz="1600" dirty="0" err="1" smtClean="0">
                <a:solidFill>
                  <a:srgbClr val="262626"/>
                </a:solidFill>
                <a:latin typeface="Times New Roman" pitchFamily="18" charset="0"/>
                <a:ea typeface="Open Sans"/>
                <a:cs typeface="Times New Roman" pitchFamily="18" charset="0"/>
              </a:rPr>
              <a:t>describe</a:t>
            </a:r>
            <a:r>
              <a:rPr lang="ru-RU" sz="1600" dirty="0" smtClean="0">
                <a:solidFill>
                  <a:srgbClr val="262626"/>
                </a:solidFill>
                <a:latin typeface="Times New Roman" pitchFamily="18" charset="0"/>
                <a:ea typeface="Open Sans"/>
                <a:cs typeface="Times New Roman" pitchFamily="18" charset="0"/>
              </a:rPr>
              <a:t>()</a:t>
            </a:r>
            <a:endParaRPr sz="1600" dirty="0">
              <a:solidFill>
                <a:srgbClr val="262626"/>
              </a:solidFill>
              <a:latin typeface="Times New Roman" pitchFamily="18" charset="0"/>
              <a:ea typeface="Open Sans"/>
              <a:cs typeface="Times New Roman" pitchFamily="18" charset="0"/>
              <a:sym typeface="Open Sans"/>
            </a:endParaRPr>
          </a:p>
        </p:txBody>
      </p:sp>
      <p:grpSp>
        <p:nvGrpSpPr>
          <p:cNvPr id="3" name="Группа 35">
            <a:extLst>
              <a:ext uri="{FF2B5EF4-FFF2-40B4-BE49-F238E27FC236}">
                <a16:creationId xmlns="" xmlns:a16="http://schemas.microsoft.com/office/drawing/2014/main" id="{066B2AF8-B3BB-4E6C-B4EF-BA91A7149C6E}"/>
              </a:ext>
            </a:extLst>
          </p:cNvPr>
          <p:cNvGrpSpPr/>
          <p:nvPr/>
        </p:nvGrpSpPr>
        <p:grpSpPr>
          <a:xfrm>
            <a:off x="567409" y="2161447"/>
            <a:ext cx="450202" cy="866425"/>
            <a:chOff x="623996" y="1592262"/>
            <a:chExt cx="333947" cy="508681"/>
          </a:xfrm>
        </p:grpSpPr>
        <p:cxnSp>
          <p:nvCxnSpPr>
            <p:cNvPr id="37" name="Google Shape;123;p4">
              <a:extLst>
                <a:ext uri="{FF2B5EF4-FFF2-40B4-BE49-F238E27FC236}">
                  <a16:creationId xmlns="" xmlns:a16="http://schemas.microsoft.com/office/drawing/2014/main" id="{B2BB743C-20D7-4E69-AAE1-54C42970370B}"/>
                </a:ext>
              </a:extLst>
            </p:cNvPr>
            <p:cNvCxnSpPr>
              <a:cxnSpLocks/>
            </p:cNvCxnSpPr>
            <p:nvPr/>
          </p:nvCxnSpPr>
          <p:spPr>
            <a:xfrm>
              <a:off x="623996" y="1592262"/>
              <a:ext cx="0" cy="508681"/>
            </a:xfrm>
            <a:prstGeom prst="straightConnector1">
              <a:avLst/>
            </a:prstGeom>
            <a:noFill/>
            <a:ln w="28575" cap="flat" cmpd="sng">
              <a:solidFill>
                <a:srgbClr val="065CAB"/>
              </a:solidFill>
              <a:prstDash val="solid"/>
              <a:miter lim="800000"/>
              <a:headEnd type="none" w="sm" len="sm"/>
              <a:tailEnd type="none" w="sm" len="sm"/>
            </a:ln>
          </p:spPr>
        </p:cxnSp>
        <p:cxnSp>
          <p:nvCxnSpPr>
            <p:cNvPr id="38" name="Google Shape;124;p4">
              <a:extLst>
                <a:ext uri="{FF2B5EF4-FFF2-40B4-BE49-F238E27FC236}">
                  <a16:creationId xmlns="" xmlns:a16="http://schemas.microsoft.com/office/drawing/2014/main" id="{A09E8948-234F-49EF-B8ED-B3C480E04917}"/>
                </a:ext>
              </a:extLst>
            </p:cNvPr>
            <p:cNvCxnSpPr>
              <a:cxnSpLocks/>
            </p:cNvCxnSpPr>
            <p:nvPr/>
          </p:nvCxnSpPr>
          <p:spPr>
            <a:xfrm>
              <a:off x="623996" y="1592262"/>
              <a:ext cx="333947" cy="0"/>
            </a:xfrm>
            <a:prstGeom prst="straightConnector1">
              <a:avLst/>
            </a:prstGeom>
            <a:noFill/>
            <a:ln w="28575" cap="flat" cmpd="sng">
              <a:solidFill>
                <a:srgbClr val="065CAB"/>
              </a:solidFill>
              <a:prstDash val="solid"/>
              <a:miter lim="800000"/>
              <a:headEnd type="none" w="sm" len="sm"/>
              <a:tailEnd type="none" w="sm" len="sm"/>
            </a:ln>
          </p:spPr>
        </p:cxnSp>
        <p:cxnSp>
          <p:nvCxnSpPr>
            <p:cNvPr id="39" name="Google Shape;126;p4">
              <a:extLst>
                <a:ext uri="{FF2B5EF4-FFF2-40B4-BE49-F238E27FC236}">
                  <a16:creationId xmlns="" xmlns:a16="http://schemas.microsoft.com/office/drawing/2014/main" id="{DE776E1C-0C20-43D2-8A38-628879EB82A4}"/>
                </a:ext>
              </a:extLst>
            </p:cNvPr>
            <p:cNvCxnSpPr>
              <a:cxnSpLocks/>
            </p:cNvCxnSpPr>
            <p:nvPr/>
          </p:nvCxnSpPr>
          <p:spPr>
            <a:xfrm>
              <a:off x="623996" y="2093005"/>
              <a:ext cx="333947" cy="0"/>
            </a:xfrm>
            <a:prstGeom prst="straightConnector1">
              <a:avLst/>
            </a:prstGeom>
            <a:noFill/>
            <a:ln w="28575" cap="flat" cmpd="sng">
              <a:solidFill>
                <a:srgbClr val="065CAB"/>
              </a:solidFill>
              <a:prstDash val="solid"/>
              <a:miter lim="800000"/>
              <a:headEnd type="none" w="sm" len="sm"/>
              <a:tailEnd type="none" w="sm" len="sm"/>
            </a:ln>
          </p:spPr>
        </p:cxnSp>
      </p:grpSp>
      <p:grpSp>
        <p:nvGrpSpPr>
          <p:cNvPr id="5" name="Группа 39">
            <a:extLst>
              <a:ext uri="{FF2B5EF4-FFF2-40B4-BE49-F238E27FC236}">
                <a16:creationId xmlns="" xmlns:a16="http://schemas.microsoft.com/office/drawing/2014/main" id="{A61F8772-5670-475E-90AF-084D02A24E45}"/>
              </a:ext>
            </a:extLst>
          </p:cNvPr>
          <p:cNvGrpSpPr/>
          <p:nvPr/>
        </p:nvGrpSpPr>
        <p:grpSpPr>
          <a:xfrm>
            <a:off x="567409" y="3141340"/>
            <a:ext cx="450202" cy="421369"/>
            <a:chOff x="623996" y="1592262"/>
            <a:chExt cx="333947" cy="508681"/>
          </a:xfrm>
        </p:grpSpPr>
        <p:cxnSp>
          <p:nvCxnSpPr>
            <p:cNvPr id="41" name="Google Shape;123;p4">
              <a:extLst>
                <a:ext uri="{FF2B5EF4-FFF2-40B4-BE49-F238E27FC236}">
                  <a16:creationId xmlns="" xmlns:a16="http://schemas.microsoft.com/office/drawing/2014/main" id="{31FD4C9E-5F69-4810-A00B-E211610CB36A}"/>
                </a:ext>
              </a:extLst>
            </p:cNvPr>
            <p:cNvCxnSpPr>
              <a:cxnSpLocks/>
            </p:cNvCxnSpPr>
            <p:nvPr/>
          </p:nvCxnSpPr>
          <p:spPr>
            <a:xfrm>
              <a:off x="623996" y="1592262"/>
              <a:ext cx="0" cy="508681"/>
            </a:xfrm>
            <a:prstGeom prst="straightConnector1">
              <a:avLst/>
            </a:prstGeom>
            <a:noFill/>
            <a:ln w="28575" cap="flat" cmpd="sng">
              <a:solidFill>
                <a:srgbClr val="065CAB"/>
              </a:solidFill>
              <a:prstDash val="solid"/>
              <a:miter lim="800000"/>
              <a:headEnd type="none" w="sm" len="sm"/>
              <a:tailEnd type="none" w="sm" len="sm"/>
            </a:ln>
          </p:spPr>
        </p:cxnSp>
        <p:cxnSp>
          <p:nvCxnSpPr>
            <p:cNvPr id="42" name="Google Shape;124;p4">
              <a:extLst>
                <a:ext uri="{FF2B5EF4-FFF2-40B4-BE49-F238E27FC236}">
                  <a16:creationId xmlns="" xmlns:a16="http://schemas.microsoft.com/office/drawing/2014/main" id="{1B688AC3-F620-4E8E-B8F1-1B14FAE7C0C2}"/>
                </a:ext>
              </a:extLst>
            </p:cNvPr>
            <p:cNvCxnSpPr>
              <a:cxnSpLocks/>
            </p:cNvCxnSpPr>
            <p:nvPr/>
          </p:nvCxnSpPr>
          <p:spPr>
            <a:xfrm>
              <a:off x="623996" y="1592262"/>
              <a:ext cx="333947" cy="0"/>
            </a:xfrm>
            <a:prstGeom prst="straightConnector1">
              <a:avLst/>
            </a:prstGeom>
            <a:noFill/>
            <a:ln w="28575" cap="flat" cmpd="sng">
              <a:solidFill>
                <a:srgbClr val="065CAB"/>
              </a:solidFill>
              <a:prstDash val="solid"/>
              <a:miter lim="800000"/>
              <a:headEnd type="none" w="sm" len="sm"/>
              <a:tailEnd type="none" w="sm" len="sm"/>
            </a:ln>
          </p:spPr>
        </p:cxnSp>
        <p:cxnSp>
          <p:nvCxnSpPr>
            <p:cNvPr id="43" name="Google Shape;126;p4">
              <a:extLst>
                <a:ext uri="{FF2B5EF4-FFF2-40B4-BE49-F238E27FC236}">
                  <a16:creationId xmlns="" xmlns:a16="http://schemas.microsoft.com/office/drawing/2014/main" id="{87B9060E-A604-4528-B297-A9EBC00AAAD6}"/>
                </a:ext>
              </a:extLst>
            </p:cNvPr>
            <p:cNvCxnSpPr>
              <a:cxnSpLocks/>
            </p:cNvCxnSpPr>
            <p:nvPr/>
          </p:nvCxnSpPr>
          <p:spPr>
            <a:xfrm>
              <a:off x="623996" y="2093005"/>
              <a:ext cx="333947" cy="0"/>
            </a:xfrm>
            <a:prstGeom prst="straightConnector1">
              <a:avLst/>
            </a:prstGeom>
            <a:noFill/>
            <a:ln w="28575" cap="flat" cmpd="sng">
              <a:solidFill>
                <a:srgbClr val="065CAB"/>
              </a:solidFill>
              <a:prstDash val="solid"/>
              <a:miter lim="800000"/>
              <a:headEnd type="none" w="sm" len="sm"/>
              <a:tailEnd type="none" w="sm" len="sm"/>
            </a:ln>
          </p:spPr>
        </p:cxnSp>
      </p:grpSp>
      <p:sp>
        <p:nvSpPr>
          <p:cNvPr id="52" name="Google Shape;125;p4">
            <a:extLst>
              <a:ext uri="{FF2B5EF4-FFF2-40B4-BE49-F238E27FC236}">
                <a16:creationId xmlns="" xmlns:a16="http://schemas.microsoft.com/office/drawing/2014/main" id="{B392D556-B476-4E1F-958C-31EE7B16300D}"/>
              </a:ext>
            </a:extLst>
          </p:cNvPr>
          <p:cNvSpPr/>
          <p:nvPr/>
        </p:nvSpPr>
        <p:spPr>
          <a:xfrm>
            <a:off x="571380" y="2287492"/>
            <a:ext cx="10694718" cy="584735"/>
          </a:xfrm>
          <a:prstGeom prst="rect">
            <a:avLst/>
          </a:prstGeom>
          <a:noFill/>
          <a:ln>
            <a:noFill/>
          </a:ln>
        </p:spPr>
        <p:txBody>
          <a:bodyPr spcFirstLastPara="1" wrap="square" lIns="91425" tIns="45700" rIns="91425" bIns="45700" anchor="t" anchorCtr="0">
            <a:spAutoFit/>
          </a:bodyPr>
          <a:lstStyle/>
          <a:p>
            <a:pPr hangingPunct="0"/>
            <a:r>
              <a:rPr lang="ru-RU" sz="1600" dirty="0" smtClean="0">
                <a:latin typeface="Times New Roman" pitchFamily="18" charset="0"/>
                <a:cs typeface="Times New Roman" pitchFamily="18" charset="0"/>
              </a:rPr>
              <a:t>2. Удаление выбросов из </a:t>
            </a:r>
            <a:r>
              <a:rPr lang="ru-RU" sz="1600" dirty="0" err="1" smtClean="0">
                <a:latin typeface="Times New Roman" pitchFamily="18" charset="0"/>
                <a:cs typeface="Times New Roman" pitchFamily="18" charset="0"/>
              </a:rPr>
              <a:t>датасета</a:t>
            </a:r>
            <a:r>
              <a:rPr lang="ru-RU" sz="1600" dirty="0" smtClean="0">
                <a:latin typeface="Times New Roman" pitchFamily="18" charset="0"/>
                <a:cs typeface="Times New Roman" pitchFamily="18" charset="0"/>
              </a:rPr>
              <a:t>, замена данных, за пределами второго и третьего квантиля на пустые, затем удаление строк, содержащие пустые значения</a:t>
            </a:r>
            <a:endParaRPr lang="ru-RU" sz="1600" dirty="0">
              <a:latin typeface="Times New Roman" pitchFamily="18" charset="0"/>
              <a:cs typeface="Times New Roman" pitchFamily="18" charset="0"/>
            </a:endParaRPr>
          </a:p>
        </p:txBody>
      </p:sp>
      <p:sp>
        <p:nvSpPr>
          <p:cNvPr id="54" name="Google Shape;125;p4">
            <a:extLst>
              <a:ext uri="{FF2B5EF4-FFF2-40B4-BE49-F238E27FC236}">
                <a16:creationId xmlns="" xmlns:a16="http://schemas.microsoft.com/office/drawing/2014/main" id="{4BBDCECC-7AC6-4E39-B4A9-A7C1308CD1E4}"/>
              </a:ext>
            </a:extLst>
          </p:cNvPr>
          <p:cNvSpPr/>
          <p:nvPr/>
        </p:nvSpPr>
        <p:spPr>
          <a:xfrm>
            <a:off x="562754" y="3142438"/>
            <a:ext cx="9711306" cy="338514"/>
          </a:xfrm>
          <a:prstGeom prst="rect">
            <a:avLst/>
          </a:prstGeom>
          <a:noFill/>
          <a:ln>
            <a:noFill/>
          </a:ln>
        </p:spPr>
        <p:txBody>
          <a:bodyPr spcFirstLastPara="1" wrap="square" lIns="91425" tIns="45700" rIns="91425" bIns="45700" anchor="t" anchorCtr="0">
            <a:spAutoFit/>
          </a:bodyPr>
          <a:lstStyle/>
          <a:p>
            <a:pPr lvl="0" algn="just"/>
            <a:r>
              <a:rPr lang="ru-RU" sz="1600" dirty="0" smtClean="0">
                <a:solidFill>
                  <a:srgbClr val="262626"/>
                </a:solidFill>
                <a:latin typeface="Times New Roman" pitchFamily="18" charset="0"/>
                <a:ea typeface="Open Sans"/>
                <a:cs typeface="Times New Roman" pitchFamily="18" charset="0"/>
              </a:rPr>
              <a:t>3. Нормализация данных с помощью метода </a:t>
            </a:r>
            <a:r>
              <a:rPr lang="ru-RU" sz="1600" dirty="0" err="1" smtClean="0">
                <a:solidFill>
                  <a:srgbClr val="262626"/>
                </a:solidFill>
                <a:latin typeface="Times New Roman" pitchFamily="18" charset="0"/>
                <a:ea typeface="Open Sans"/>
                <a:cs typeface="Times New Roman" pitchFamily="18" charset="0"/>
              </a:rPr>
              <a:t>MinMaxScaler</a:t>
            </a:r>
            <a:r>
              <a:rPr lang="ru-RU" sz="1600" dirty="0" smtClean="0">
                <a:solidFill>
                  <a:srgbClr val="262626"/>
                </a:solidFill>
                <a:latin typeface="Times New Roman" pitchFamily="18" charset="0"/>
                <a:ea typeface="Open Sans"/>
                <a:cs typeface="Times New Roman" pitchFamily="18" charset="0"/>
              </a:rPr>
              <a:t> и </a:t>
            </a:r>
            <a:r>
              <a:rPr lang="ru-RU" sz="1600" dirty="0" err="1" smtClean="0">
                <a:solidFill>
                  <a:srgbClr val="262626"/>
                </a:solidFill>
                <a:latin typeface="Times New Roman" pitchFamily="18" charset="0"/>
                <a:ea typeface="Open Sans"/>
                <a:cs typeface="Times New Roman" pitchFamily="18" charset="0"/>
              </a:rPr>
              <a:t>Normalizer</a:t>
            </a:r>
            <a:r>
              <a:rPr lang="ru-RU" sz="1600" dirty="0" smtClean="0">
                <a:solidFill>
                  <a:srgbClr val="262626"/>
                </a:solidFill>
                <a:latin typeface="Times New Roman" pitchFamily="18" charset="0"/>
                <a:ea typeface="Open Sans"/>
                <a:cs typeface="Times New Roman" pitchFamily="18" charset="0"/>
              </a:rPr>
              <a:t> из библиотеки </a:t>
            </a:r>
            <a:r>
              <a:rPr lang="ru-RU" sz="1600" dirty="0" err="1" smtClean="0">
                <a:solidFill>
                  <a:srgbClr val="262626"/>
                </a:solidFill>
                <a:latin typeface="Times New Roman" pitchFamily="18" charset="0"/>
                <a:ea typeface="Open Sans"/>
                <a:cs typeface="Times New Roman" pitchFamily="18" charset="0"/>
              </a:rPr>
              <a:t>sklearn</a:t>
            </a:r>
            <a:endParaRPr lang="ru-RU" sz="1600" dirty="0">
              <a:solidFill>
                <a:srgbClr val="262626"/>
              </a:solidFill>
              <a:latin typeface="Times New Roman" pitchFamily="18" charset="0"/>
              <a:ea typeface="Open Sans"/>
              <a:cs typeface="Times New Roman" pitchFamily="18" charset="0"/>
              <a:sym typeface="Open Sans"/>
            </a:endParaRPr>
          </a:p>
        </p:txBody>
      </p:sp>
      <p:grpSp>
        <p:nvGrpSpPr>
          <p:cNvPr id="8" name="Группа 59">
            <a:extLst>
              <a:ext uri="{FF2B5EF4-FFF2-40B4-BE49-F238E27FC236}">
                <a16:creationId xmlns="" xmlns:a16="http://schemas.microsoft.com/office/drawing/2014/main" id="{CEB208F7-621F-4826-AC02-D9ACF56C2556}"/>
              </a:ext>
            </a:extLst>
          </p:cNvPr>
          <p:cNvGrpSpPr/>
          <p:nvPr/>
        </p:nvGrpSpPr>
        <p:grpSpPr>
          <a:xfrm>
            <a:off x="558782" y="1388853"/>
            <a:ext cx="381497" cy="646982"/>
            <a:chOff x="623996" y="1592262"/>
            <a:chExt cx="333947" cy="508681"/>
          </a:xfrm>
        </p:grpSpPr>
        <p:cxnSp>
          <p:nvCxnSpPr>
            <p:cNvPr id="61" name="Google Shape;123;p4">
              <a:extLst>
                <a:ext uri="{FF2B5EF4-FFF2-40B4-BE49-F238E27FC236}">
                  <a16:creationId xmlns="" xmlns:a16="http://schemas.microsoft.com/office/drawing/2014/main" id="{C80DFF66-7760-463A-A6E3-7A4A06739A6B}"/>
                </a:ext>
              </a:extLst>
            </p:cNvPr>
            <p:cNvCxnSpPr>
              <a:cxnSpLocks/>
            </p:cNvCxnSpPr>
            <p:nvPr/>
          </p:nvCxnSpPr>
          <p:spPr>
            <a:xfrm>
              <a:off x="623996" y="1592262"/>
              <a:ext cx="0" cy="508681"/>
            </a:xfrm>
            <a:prstGeom prst="straightConnector1">
              <a:avLst/>
            </a:prstGeom>
            <a:noFill/>
            <a:ln w="28575" cap="flat" cmpd="sng">
              <a:solidFill>
                <a:srgbClr val="065CAB"/>
              </a:solidFill>
              <a:prstDash val="solid"/>
              <a:miter lim="800000"/>
              <a:headEnd type="none" w="sm" len="sm"/>
              <a:tailEnd type="none" w="sm" len="sm"/>
            </a:ln>
          </p:spPr>
        </p:cxnSp>
        <p:cxnSp>
          <p:nvCxnSpPr>
            <p:cNvPr id="62" name="Google Shape;124;p4">
              <a:extLst>
                <a:ext uri="{FF2B5EF4-FFF2-40B4-BE49-F238E27FC236}">
                  <a16:creationId xmlns="" xmlns:a16="http://schemas.microsoft.com/office/drawing/2014/main" id="{537A8DBB-64CB-4C54-9816-C8AB9CEF9F83}"/>
                </a:ext>
              </a:extLst>
            </p:cNvPr>
            <p:cNvCxnSpPr>
              <a:cxnSpLocks/>
            </p:cNvCxnSpPr>
            <p:nvPr/>
          </p:nvCxnSpPr>
          <p:spPr>
            <a:xfrm>
              <a:off x="623996" y="1592262"/>
              <a:ext cx="333947" cy="0"/>
            </a:xfrm>
            <a:prstGeom prst="straightConnector1">
              <a:avLst/>
            </a:prstGeom>
            <a:noFill/>
            <a:ln w="28575" cap="flat" cmpd="sng">
              <a:solidFill>
                <a:srgbClr val="065CAB"/>
              </a:solidFill>
              <a:prstDash val="solid"/>
              <a:miter lim="800000"/>
              <a:headEnd type="none" w="sm" len="sm"/>
              <a:tailEnd type="none" w="sm" len="sm"/>
            </a:ln>
          </p:spPr>
        </p:cxnSp>
        <p:cxnSp>
          <p:nvCxnSpPr>
            <p:cNvPr id="63" name="Google Shape;126;p4">
              <a:extLst>
                <a:ext uri="{FF2B5EF4-FFF2-40B4-BE49-F238E27FC236}">
                  <a16:creationId xmlns="" xmlns:a16="http://schemas.microsoft.com/office/drawing/2014/main" id="{5EA94F71-5A4A-461B-84A6-89FA43FE7B61}"/>
                </a:ext>
              </a:extLst>
            </p:cNvPr>
            <p:cNvCxnSpPr>
              <a:cxnSpLocks/>
            </p:cNvCxnSpPr>
            <p:nvPr/>
          </p:nvCxnSpPr>
          <p:spPr>
            <a:xfrm>
              <a:off x="623996" y="2093005"/>
              <a:ext cx="333947" cy="0"/>
            </a:xfrm>
            <a:prstGeom prst="straightConnector1">
              <a:avLst/>
            </a:prstGeom>
            <a:noFill/>
            <a:ln w="28575" cap="flat" cmpd="sng">
              <a:solidFill>
                <a:srgbClr val="065CAB"/>
              </a:solidFill>
              <a:prstDash val="solid"/>
              <a:miter lim="800000"/>
              <a:headEnd type="none" w="sm" len="sm"/>
              <a:tailEnd type="none" w="sm" len="sm"/>
            </a:ln>
          </p:spPr>
        </p:cxnSp>
      </p:grpSp>
      <p:pic>
        <p:nvPicPr>
          <p:cNvPr id="40" name="Рисунок 39"/>
          <p:cNvPicPr/>
          <p:nvPr/>
        </p:nvPicPr>
        <p:blipFill>
          <a:blip r:embed="rId2" cstate="print"/>
          <a:srcRect/>
          <a:stretch>
            <a:fillRect/>
          </a:stretch>
        </p:blipFill>
        <p:spPr bwMode="auto">
          <a:xfrm>
            <a:off x="103517" y="3838754"/>
            <a:ext cx="3786996" cy="2078967"/>
          </a:xfrm>
          <a:prstGeom prst="rect">
            <a:avLst/>
          </a:prstGeom>
          <a:noFill/>
          <a:ln w="9525">
            <a:solidFill>
              <a:schemeClr val="accent1"/>
            </a:solidFill>
            <a:miter lim="800000"/>
            <a:headEnd/>
            <a:tailEnd/>
          </a:ln>
        </p:spPr>
      </p:pic>
      <p:sp>
        <p:nvSpPr>
          <p:cNvPr id="44" name="Прямоугольник 43"/>
          <p:cNvSpPr/>
          <p:nvPr/>
        </p:nvSpPr>
        <p:spPr>
          <a:xfrm>
            <a:off x="744026" y="6259851"/>
            <a:ext cx="2646878" cy="307777"/>
          </a:xfrm>
          <a:prstGeom prst="rect">
            <a:avLst/>
          </a:prstGeom>
        </p:spPr>
        <p:txBody>
          <a:bodyPr wrap="none">
            <a:spAutoFit/>
          </a:bodyPr>
          <a:lstStyle/>
          <a:p>
            <a:r>
              <a:rPr lang="ru-RU" dirty="0" smtClean="0"/>
              <a:t>Анализ </a:t>
            </a:r>
            <a:r>
              <a:rPr lang="ru-RU" dirty="0" err="1" smtClean="0"/>
              <a:t>датасета</a:t>
            </a:r>
            <a:r>
              <a:rPr lang="ru-RU" dirty="0" smtClean="0"/>
              <a:t> на пропуски</a:t>
            </a:r>
            <a:endParaRPr lang="ru-RU" dirty="0"/>
          </a:p>
        </p:txBody>
      </p:sp>
      <p:pic>
        <p:nvPicPr>
          <p:cNvPr id="48" name="Рисунок 47"/>
          <p:cNvPicPr/>
          <p:nvPr/>
        </p:nvPicPr>
        <p:blipFill>
          <a:blip r:embed="rId3" cstate="print"/>
          <a:srcRect/>
          <a:stretch>
            <a:fillRect/>
          </a:stretch>
        </p:blipFill>
        <p:spPr bwMode="auto">
          <a:xfrm>
            <a:off x="3979026" y="3906955"/>
            <a:ext cx="2775460" cy="1984885"/>
          </a:xfrm>
          <a:prstGeom prst="rect">
            <a:avLst/>
          </a:prstGeom>
          <a:noFill/>
          <a:ln w="9525">
            <a:solidFill>
              <a:schemeClr val="accent1"/>
            </a:solidFill>
            <a:miter lim="800000"/>
            <a:headEnd/>
            <a:tailEnd/>
          </a:ln>
        </p:spPr>
      </p:pic>
      <p:sp>
        <p:nvSpPr>
          <p:cNvPr id="53" name="Прямоугольник 52"/>
          <p:cNvSpPr/>
          <p:nvPr/>
        </p:nvSpPr>
        <p:spPr>
          <a:xfrm>
            <a:off x="4234766" y="6035565"/>
            <a:ext cx="2204450" cy="523220"/>
          </a:xfrm>
          <a:prstGeom prst="rect">
            <a:avLst/>
          </a:prstGeom>
        </p:spPr>
        <p:txBody>
          <a:bodyPr wrap="none">
            <a:spAutoFit/>
          </a:bodyPr>
          <a:lstStyle/>
          <a:p>
            <a:r>
              <a:rPr lang="ru-RU" dirty="0" smtClean="0"/>
              <a:t>Количество выбросов </a:t>
            </a:r>
          </a:p>
          <a:p>
            <a:r>
              <a:rPr lang="ru-RU" dirty="0" smtClean="0"/>
              <a:t>по каждому из столбцов</a:t>
            </a:r>
            <a:endParaRPr lang="ru-RU" dirty="0"/>
          </a:p>
        </p:txBody>
      </p:sp>
      <p:pic>
        <p:nvPicPr>
          <p:cNvPr id="55" name="Рисунок 54"/>
          <p:cNvPicPr/>
          <p:nvPr/>
        </p:nvPicPr>
        <p:blipFill>
          <a:blip r:embed="rId4" cstate="print"/>
          <a:srcRect/>
          <a:stretch>
            <a:fillRect/>
          </a:stretch>
        </p:blipFill>
        <p:spPr bwMode="auto">
          <a:xfrm>
            <a:off x="6892506" y="3893837"/>
            <a:ext cx="5150868" cy="2049763"/>
          </a:xfrm>
          <a:prstGeom prst="rect">
            <a:avLst/>
          </a:prstGeom>
          <a:noFill/>
          <a:ln w="9525">
            <a:solidFill>
              <a:schemeClr val="accent1"/>
            </a:solidFill>
            <a:miter lim="800000"/>
            <a:headEnd/>
            <a:tailEnd/>
          </a:ln>
        </p:spPr>
      </p:pic>
      <p:sp>
        <p:nvSpPr>
          <p:cNvPr id="59" name="Прямоугольник 58"/>
          <p:cNvSpPr/>
          <p:nvPr/>
        </p:nvSpPr>
        <p:spPr>
          <a:xfrm>
            <a:off x="7120302" y="6113203"/>
            <a:ext cx="4921540" cy="307777"/>
          </a:xfrm>
          <a:prstGeom prst="rect">
            <a:avLst/>
          </a:prstGeom>
        </p:spPr>
        <p:txBody>
          <a:bodyPr wrap="none">
            <a:spAutoFit/>
          </a:bodyPr>
          <a:lstStyle/>
          <a:p>
            <a:r>
              <a:rPr lang="ru-RU" dirty="0" smtClean="0"/>
              <a:t>Нормализация данных с помощью метода </a:t>
            </a:r>
            <a:r>
              <a:rPr lang="ru-RU" dirty="0" err="1" smtClean="0"/>
              <a:t>MinMaxScaler</a:t>
            </a:r>
            <a:endParaRPr lang="ru-RU" dirty="0"/>
          </a:p>
        </p:txBody>
      </p:sp>
    </p:spTree>
    <p:extLst>
      <p:ext uri="{BB962C8B-B14F-4D97-AF65-F5344CB8AC3E}">
        <p14:creationId xmlns="" xmlns:p14="http://schemas.microsoft.com/office/powerpoint/2010/main" val="1713928986"/>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Группа 64">
            <a:extLst>
              <a:ext uri="{FF2B5EF4-FFF2-40B4-BE49-F238E27FC236}">
                <a16:creationId xmlns="" xmlns:a16="http://schemas.microsoft.com/office/drawing/2014/main" id="{9280711C-2262-4089-92EE-9BEACCC60C4C}"/>
              </a:ext>
            </a:extLst>
          </p:cNvPr>
          <p:cNvGrpSpPr/>
          <p:nvPr/>
        </p:nvGrpSpPr>
        <p:grpSpPr>
          <a:xfrm>
            <a:off x="2889850" y="469293"/>
            <a:ext cx="8514272" cy="950671"/>
            <a:chOff x="1476753" y="3499669"/>
            <a:chExt cx="6518316" cy="950671"/>
          </a:xfrm>
        </p:grpSpPr>
        <p:sp>
          <p:nvSpPr>
            <p:cNvPr id="68" name="Прямоугольник 67">
              <a:extLst>
                <a:ext uri="{FF2B5EF4-FFF2-40B4-BE49-F238E27FC236}">
                  <a16:creationId xmlns="" xmlns:a16="http://schemas.microsoft.com/office/drawing/2014/main" id="{E2535886-3476-4B40-9706-6797B77905C0}"/>
                </a:ext>
              </a:extLst>
            </p:cNvPr>
            <p:cNvSpPr/>
            <p:nvPr/>
          </p:nvSpPr>
          <p:spPr>
            <a:xfrm>
              <a:off x="1476753" y="3784340"/>
              <a:ext cx="6312584"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Гистограммы до обработки и диаграммы размаха до удаления выбросов</a:t>
              </a:r>
              <a:endParaRPr lang="ru-RU" sz="2800" spc="180" dirty="0" smtClean="0">
                <a:latin typeface="ALS Sector Bold" pitchFamily="2" charset="0"/>
                <a:cs typeface="ALS Sector Bold" pitchFamily="2" charset="0"/>
              </a:endParaRPr>
            </a:p>
            <a:p>
              <a:pPr algn="ctr"/>
              <a:endParaRPr lang="ru-RU" sz="2800" spc="180" dirty="0">
                <a:latin typeface="ALS Sector Bold" pitchFamily="2" charset="0"/>
                <a:cs typeface="ALS Sector Bold" pitchFamily="2" charset="0"/>
              </a:endParaRPr>
            </a:p>
          </p:txBody>
        </p:sp>
        <p:sp>
          <p:nvSpPr>
            <p:cNvPr id="69" name="Прямоугольник 58">
              <a:extLst>
                <a:ext uri="{FF2B5EF4-FFF2-40B4-BE49-F238E27FC236}">
                  <a16:creationId xmlns="" xmlns:a16="http://schemas.microsoft.com/office/drawing/2014/main" id="{96789138-2397-49AA-BF3A-A6B5B90E884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70" name="Прямоугольник 58">
              <a:extLst>
                <a:ext uri="{FF2B5EF4-FFF2-40B4-BE49-F238E27FC236}">
                  <a16:creationId xmlns="" xmlns:a16="http://schemas.microsoft.com/office/drawing/2014/main" id="{DA239952-60E1-45EB-BDF0-422CC4CF7E42}"/>
                </a:ext>
              </a:extLst>
            </p:cNvPr>
            <p:cNvSpPr>
              <a:spLocks noChangeAspect="1"/>
            </p:cNvSpPr>
            <p:nvPr/>
          </p:nvSpPr>
          <p:spPr>
            <a:xfrm flipH="1">
              <a:off x="7905020" y="3525549"/>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4" name="Номер слайда 3">
            <a:extLst>
              <a:ext uri="{FF2B5EF4-FFF2-40B4-BE49-F238E27FC236}">
                <a16:creationId xmlns="" xmlns:a16="http://schemas.microsoft.com/office/drawing/2014/main" id="{06555008-558A-4705-ADA6-A99A535D9A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7</a:t>
            </a:fld>
            <a:endParaRPr lang="ru-RU" dirty="0"/>
          </a:p>
        </p:txBody>
      </p:sp>
      <p:sp>
        <p:nvSpPr>
          <p:cNvPr id="73" name="Google Shape;125;p4">
            <a:extLst>
              <a:ext uri="{FF2B5EF4-FFF2-40B4-BE49-F238E27FC236}">
                <a16:creationId xmlns="" xmlns:a16="http://schemas.microsoft.com/office/drawing/2014/main" id="{5196AA80-638D-487F-983B-0DA60BA9BE05}"/>
              </a:ext>
            </a:extLst>
          </p:cNvPr>
          <p:cNvSpPr/>
          <p:nvPr/>
        </p:nvSpPr>
        <p:spPr>
          <a:xfrm>
            <a:off x="612477" y="5004926"/>
            <a:ext cx="4615130" cy="1323399"/>
          </a:xfrm>
          <a:prstGeom prst="rect">
            <a:avLst/>
          </a:prstGeom>
          <a:noFill/>
          <a:ln>
            <a:noFill/>
          </a:ln>
        </p:spPr>
        <p:txBody>
          <a:bodyPr spcFirstLastPara="1" wrap="square" lIns="91425" tIns="45700" rIns="91425" bIns="45700" anchor="t" anchorCtr="0">
            <a:spAutoFit/>
          </a:bodyPr>
          <a:lstStyle/>
          <a:p>
            <a:pPr lvl="0" algn="just"/>
            <a:r>
              <a:rPr lang="ru-RU" sz="1600" dirty="0" smtClean="0">
                <a:latin typeface="Times New Roman" pitchFamily="18" charset="0"/>
                <a:cs typeface="Times New Roman" pitchFamily="18" charset="0"/>
              </a:rPr>
              <a:t>Гистограммы распределения по каждой переменной для оценки повторяющихся значений в многомерном пространстве</a:t>
            </a:r>
          </a:p>
          <a:p>
            <a:pPr lvl="0" algn="just"/>
            <a:endParaRPr lang="ru-RU" sz="1600" dirty="0" smtClean="0">
              <a:solidFill>
                <a:srgbClr val="262626"/>
              </a:solidFill>
              <a:latin typeface="ALS Sector Regular" panose="02000000000000000000" pitchFamily="2" charset="0"/>
              <a:ea typeface="Open Sans"/>
              <a:cs typeface="ALS Sector Regular" panose="02000000000000000000" pitchFamily="2" charset="0"/>
              <a:sym typeface="Open Sans"/>
            </a:endParaRPr>
          </a:p>
          <a:p>
            <a:pPr lvl="0" algn="just"/>
            <a:endParaRPr lang="ru-RU" sz="1600" dirty="0">
              <a:solidFill>
                <a:srgbClr val="262626"/>
              </a:solidFill>
              <a:latin typeface="ALS Sector Regular" panose="02000000000000000000" pitchFamily="2" charset="0"/>
              <a:ea typeface="Open Sans"/>
              <a:cs typeface="ALS Sector Regular" panose="02000000000000000000" pitchFamily="2" charset="0"/>
              <a:sym typeface="Open Sans"/>
            </a:endParaRPr>
          </a:p>
        </p:txBody>
      </p:sp>
      <p:pic>
        <p:nvPicPr>
          <p:cNvPr id="44" name="Рисунок 43"/>
          <p:cNvPicPr/>
          <p:nvPr/>
        </p:nvPicPr>
        <p:blipFill>
          <a:blip r:embed="rId2" cstate="print"/>
          <a:srcRect/>
          <a:stretch>
            <a:fillRect/>
          </a:stretch>
        </p:blipFill>
        <p:spPr bwMode="auto">
          <a:xfrm>
            <a:off x="195621" y="1785668"/>
            <a:ext cx="5308031" cy="3226280"/>
          </a:xfrm>
          <a:prstGeom prst="rect">
            <a:avLst/>
          </a:prstGeom>
          <a:noFill/>
          <a:ln w="9525">
            <a:noFill/>
            <a:miter lim="800000"/>
            <a:headEnd/>
            <a:tailEnd/>
          </a:ln>
        </p:spPr>
      </p:pic>
      <p:pic>
        <p:nvPicPr>
          <p:cNvPr id="9" name="Рисунок 8"/>
          <p:cNvPicPr/>
          <p:nvPr/>
        </p:nvPicPr>
        <p:blipFill>
          <a:blip r:embed="rId3" cstate="print"/>
          <a:srcRect/>
          <a:stretch>
            <a:fillRect/>
          </a:stretch>
        </p:blipFill>
        <p:spPr bwMode="auto">
          <a:xfrm>
            <a:off x="5840084" y="1828800"/>
            <a:ext cx="5089586" cy="3096884"/>
          </a:xfrm>
          <a:prstGeom prst="rect">
            <a:avLst/>
          </a:prstGeom>
          <a:noFill/>
          <a:ln w="9525">
            <a:noFill/>
            <a:miter lim="800000"/>
            <a:headEnd/>
            <a:tailEnd/>
          </a:ln>
        </p:spPr>
      </p:pic>
      <p:sp>
        <p:nvSpPr>
          <p:cNvPr id="10" name="Google Shape;125;p4">
            <a:extLst>
              <a:ext uri="{FF2B5EF4-FFF2-40B4-BE49-F238E27FC236}">
                <a16:creationId xmlns="" xmlns:a16="http://schemas.microsoft.com/office/drawing/2014/main" id="{5196AA80-638D-487F-983B-0DA60BA9BE05}"/>
              </a:ext>
            </a:extLst>
          </p:cNvPr>
          <p:cNvSpPr/>
          <p:nvPr/>
        </p:nvSpPr>
        <p:spPr>
          <a:xfrm>
            <a:off x="5607169" y="4979046"/>
            <a:ext cx="5658929" cy="1569620"/>
          </a:xfrm>
          <a:prstGeom prst="rect">
            <a:avLst/>
          </a:prstGeom>
          <a:noFill/>
          <a:ln>
            <a:noFill/>
          </a:ln>
        </p:spPr>
        <p:txBody>
          <a:bodyPr spcFirstLastPara="1" wrap="square" lIns="91425" tIns="45700" rIns="91425" bIns="45700" anchor="t" anchorCtr="0">
            <a:spAutoFit/>
          </a:bodyPr>
          <a:lstStyle/>
          <a:p>
            <a:pPr lvl="0" algn="just"/>
            <a:r>
              <a:rPr lang="ru-RU" sz="1600" dirty="0" smtClean="0">
                <a:latin typeface="Times New Roman" pitchFamily="18" charset="0"/>
                <a:cs typeface="Times New Roman" pitchFamily="18" charset="0"/>
              </a:rPr>
              <a:t>Для каждой переменной построены диаграммы размаха для определения наличия выбросов в данных. </a:t>
            </a:r>
          </a:p>
          <a:p>
            <a:pPr lvl="0" algn="just"/>
            <a:endParaRPr lang="ru-RU" sz="1600" dirty="0" smtClean="0">
              <a:latin typeface="Times New Roman" pitchFamily="18" charset="0"/>
              <a:cs typeface="Times New Roman" pitchFamily="18" charset="0"/>
            </a:endParaRPr>
          </a:p>
          <a:p>
            <a:pPr lvl="0" algn="just"/>
            <a:r>
              <a:rPr lang="ru-RU" sz="1600" dirty="0" smtClean="0">
                <a:latin typeface="Times New Roman" pitchFamily="18" charset="0"/>
                <a:cs typeface="Times New Roman" pitchFamily="18" charset="0"/>
              </a:rPr>
              <a:t>Шкалы приведем к величинам в диапазоне [0,1], чтобы "ящики с усами" были одного масштаба </a:t>
            </a:r>
            <a:endParaRPr lang="ru-RU" sz="1600" dirty="0" smtClean="0">
              <a:solidFill>
                <a:srgbClr val="262626"/>
              </a:solidFill>
              <a:latin typeface="Times New Roman" pitchFamily="18" charset="0"/>
              <a:ea typeface="Open Sans"/>
              <a:cs typeface="Times New Roman" pitchFamily="18" charset="0"/>
              <a:sym typeface="Open Sans"/>
            </a:endParaRPr>
          </a:p>
          <a:p>
            <a:pPr lvl="0" algn="just"/>
            <a:endParaRPr lang="ru-RU" sz="1600" dirty="0">
              <a:solidFill>
                <a:srgbClr val="262626"/>
              </a:solidFill>
              <a:latin typeface="ALS Sector Regular" panose="02000000000000000000" pitchFamily="2" charset="0"/>
              <a:ea typeface="Open Sans"/>
              <a:cs typeface="ALS Sector Regular" panose="02000000000000000000" pitchFamily="2" charset="0"/>
              <a:sym typeface="Open Sans"/>
            </a:endParaRPr>
          </a:p>
        </p:txBody>
      </p:sp>
    </p:spTree>
    <p:extLst>
      <p:ext uri="{BB962C8B-B14F-4D97-AF65-F5344CB8AC3E}">
        <p14:creationId xmlns="" xmlns:p14="http://schemas.microsoft.com/office/powerpoint/2010/main" val="1713928986"/>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Группа 64">
            <a:extLst>
              <a:ext uri="{FF2B5EF4-FFF2-40B4-BE49-F238E27FC236}">
                <a16:creationId xmlns="" xmlns:a16="http://schemas.microsoft.com/office/drawing/2014/main" id="{9280711C-2262-4089-92EE-9BEACCC60C4C}"/>
              </a:ext>
            </a:extLst>
          </p:cNvPr>
          <p:cNvGrpSpPr/>
          <p:nvPr/>
        </p:nvGrpSpPr>
        <p:grpSpPr>
          <a:xfrm>
            <a:off x="3167880" y="469293"/>
            <a:ext cx="8382890" cy="709132"/>
            <a:chOff x="1476754" y="3499669"/>
            <a:chExt cx="7689408" cy="709132"/>
          </a:xfrm>
        </p:grpSpPr>
        <p:sp>
          <p:nvSpPr>
            <p:cNvPr id="68" name="Прямоугольник 67">
              <a:extLst>
                <a:ext uri="{FF2B5EF4-FFF2-40B4-BE49-F238E27FC236}">
                  <a16:creationId xmlns="" xmlns:a16="http://schemas.microsoft.com/office/drawing/2014/main" id="{E2535886-3476-4B40-9706-6797B77905C0}"/>
                </a:ext>
              </a:extLst>
            </p:cNvPr>
            <p:cNvSpPr/>
            <p:nvPr/>
          </p:nvSpPr>
          <p:spPr>
            <a:xfrm>
              <a:off x="1753701" y="3542801"/>
              <a:ext cx="6771525" cy="666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Описательная статистика </a:t>
              </a:r>
              <a:r>
                <a:rPr lang="ru-RU" sz="2800" spc="180" dirty="0" err="1" smtClean="0">
                  <a:ln>
                    <a:solidFill>
                      <a:srgbClr val="065CAB"/>
                    </a:solidFill>
                  </a:ln>
                  <a:solidFill>
                    <a:srgbClr val="065CAB"/>
                  </a:solidFill>
                  <a:latin typeface="ALS Sector Bold" pitchFamily="2" charset="0"/>
                  <a:cs typeface="ALS Sector Bold" pitchFamily="2" charset="0"/>
                </a:rPr>
                <a:t>датасета</a:t>
              </a:r>
              <a:r>
                <a:rPr lang="ru-RU" sz="2800" spc="180" dirty="0" smtClean="0">
                  <a:ln>
                    <a:solidFill>
                      <a:srgbClr val="065CAB"/>
                    </a:solidFill>
                  </a:ln>
                  <a:solidFill>
                    <a:srgbClr val="065CAB"/>
                  </a:solidFill>
                  <a:latin typeface="ALS Sector Bold" pitchFamily="2" charset="0"/>
                  <a:cs typeface="ALS Sector Bold" pitchFamily="2" charset="0"/>
                </a:rPr>
                <a:t> после очистки выбросов</a:t>
              </a:r>
              <a:endParaRPr lang="ru-RU" sz="2800" spc="180" dirty="0">
                <a:latin typeface="ALS Sector Bold" pitchFamily="2" charset="0"/>
                <a:cs typeface="ALS Sector Bold" pitchFamily="2" charset="0"/>
              </a:endParaRPr>
            </a:p>
          </p:txBody>
        </p:sp>
        <p:sp>
          <p:nvSpPr>
            <p:cNvPr id="69" name="Прямоугольник 58">
              <a:extLst>
                <a:ext uri="{FF2B5EF4-FFF2-40B4-BE49-F238E27FC236}">
                  <a16:creationId xmlns="" xmlns:a16="http://schemas.microsoft.com/office/drawing/2014/main" id="{96789138-2397-49AA-BF3A-A6B5B90E8840}"/>
                </a:ext>
              </a:extLst>
            </p:cNvPr>
            <p:cNvSpPr/>
            <p:nvPr/>
          </p:nvSpPr>
          <p:spPr>
            <a:xfrm rot="10800000" flipH="1">
              <a:off x="1476754" y="3499669"/>
              <a:ext cx="7657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70" name="Прямоугольник 58">
              <a:extLst>
                <a:ext uri="{FF2B5EF4-FFF2-40B4-BE49-F238E27FC236}">
                  <a16:creationId xmlns="" xmlns:a16="http://schemas.microsoft.com/office/drawing/2014/main" id="{DA239952-60E1-45EB-BDF0-422CC4CF7E42}"/>
                </a:ext>
              </a:extLst>
            </p:cNvPr>
            <p:cNvSpPr>
              <a:spLocks noChangeAspect="1"/>
            </p:cNvSpPr>
            <p:nvPr/>
          </p:nvSpPr>
          <p:spPr>
            <a:xfrm flipH="1">
              <a:off x="9076113" y="3525549"/>
              <a:ext cx="90049" cy="66600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4" name="Номер слайда 3">
            <a:extLst>
              <a:ext uri="{FF2B5EF4-FFF2-40B4-BE49-F238E27FC236}">
                <a16:creationId xmlns="" xmlns:a16="http://schemas.microsoft.com/office/drawing/2014/main" id="{06555008-558A-4705-ADA6-A99A535D9A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8</a:t>
            </a:fld>
            <a:endParaRPr lang="ru-RU" dirty="0"/>
          </a:p>
        </p:txBody>
      </p:sp>
      <p:sp>
        <p:nvSpPr>
          <p:cNvPr id="73" name="Google Shape;125;p4">
            <a:extLst>
              <a:ext uri="{FF2B5EF4-FFF2-40B4-BE49-F238E27FC236}">
                <a16:creationId xmlns="" xmlns:a16="http://schemas.microsoft.com/office/drawing/2014/main" id="{5196AA80-638D-487F-983B-0DA60BA9BE05}"/>
              </a:ext>
            </a:extLst>
          </p:cNvPr>
          <p:cNvSpPr/>
          <p:nvPr/>
        </p:nvSpPr>
        <p:spPr>
          <a:xfrm>
            <a:off x="983411" y="5184475"/>
            <a:ext cx="10550105" cy="1077178"/>
          </a:xfrm>
          <a:prstGeom prst="rect">
            <a:avLst/>
          </a:prstGeom>
          <a:noFill/>
          <a:ln>
            <a:noFill/>
          </a:ln>
        </p:spPr>
        <p:txBody>
          <a:bodyPr spcFirstLastPara="1" wrap="square" lIns="91425" tIns="45700" rIns="91425" bIns="45700" anchor="t" anchorCtr="0">
            <a:spAutoFit/>
          </a:bodyPr>
          <a:lstStyle/>
          <a:p>
            <a:pPr lvl="0" algn="just"/>
            <a:r>
              <a:rPr lang="ru-RU" sz="1600" dirty="0" smtClean="0">
                <a:latin typeface="Times New Roman" pitchFamily="18" charset="0"/>
                <a:cs typeface="Times New Roman" pitchFamily="18" charset="0"/>
              </a:rPr>
              <a:t>Для каждой переменной построены диаграммы размаха для определения наличия выбросов в данных. </a:t>
            </a:r>
          </a:p>
          <a:p>
            <a:pPr lvl="0" algn="just"/>
            <a:endParaRPr lang="ru-RU" sz="1600" dirty="0" smtClean="0">
              <a:latin typeface="Times New Roman" pitchFamily="18" charset="0"/>
              <a:cs typeface="Times New Roman" pitchFamily="18" charset="0"/>
            </a:endParaRPr>
          </a:p>
          <a:p>
            <a:pPr lvl="0" algn="just"/>
            <a:r>
              <a:rPr lang="ru-RU" sz="1600" dirty="0" smtClean="0">
                <a:latin typeface="Times New Roman" pitchFamily="18" charset="0"/>
                <a:cs typeface="Times New Roman" pitchFamily="18" charset="0"/>
              </a:rPr>
              <a:t>Шкалы приведем к величинам в диапазоне [0,1], чтобы "ящики с усами" были одного масштаба </a:t>
            </a:r>
            <a:endParaRPr lang="ru-RU" sz="1600" dirty="0" smtClean="0">
              <a:solidFill>
                <a:srgbClr val="262626"/>
              </a:solidFill>
              <a:latin typeface="Times New Roman" pitchFamily="18" charset="0"/>
              <a:ea typeface="Open Sans"/>
              <a:cs typeface="Times New Roman" pitchFamily="18" charset="0"/>
              <a:sym typeface="Open Sans"/>
            </a:endParaRPr>
          </a:p>
          <a:p>
            <a:pPr lvl="0" algn="just"/>
            <a:endParaRPr lang="ru-RU" sz="1600" dirty="0">
              <a:solidFill>
                <a:srgbClr val="262626"/>
              </a:solidFill>
              <a:latin typeface="ALS Sector Regular" panose="02000000000000000000" pitchFamily="2" charset="0"/>
              <a:ea typeface="Open Sans"/>
              <a:cs typeface="ALS Sector Regular" panose="02000000000000000000" pitchFamily="2" charset="0"/>
              <a:sym typeface="Open Sans"/>
            </a:endParaRPr>
          </a:p>
        </p:txBody>
      </p:sp>
      <p:pic>
        <p:nvPicPr>
          <p:cNvPr id="10" name="Рисунок 9"/>
          <p:cNvPicPr/>
          <p:nvPr/>
        </p:nvPicPr>
        <p:blipFill>
          <a:blip r:embed="rId2" cstate="print"/>
          <a:srcRect/>
          <a:stretch>
            <a:fillRect/>
          </a:stretch>
        </p:blipFill>
        <p:spPr bwMode="auto">
          <a:xfrm>
            <a:off x="855992" y="1785848"/>
            <a:ext cx="10789668" cy="3044944"/>
          </a:xfrm>
          <a:prstGeom prst="rect">
            <a:avLst/>
          </a:prstGeom>
          <a:noFill/>
          <a:ln w="9525">
            <a:noFill/>
            <a:miter lim="800000"/>
            <a:headEnd/>
            <a:tailEnd/>
          </a:ln>
        </p:spPr>
      </p:pic>
    </p:spTree>
    <p:extLst>
      <p:ext uri="{BB962C8B-B14F-4D97-AF65-F5344CB8AC3E}">
        <p14:creationId xmlns="" xmlns:p14="http://schemas.microsoft.com/office/powerpoint/2010/main" val="1713928986"/>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Группа 64">
            <a:extLst>
              <a:ext uri="{FF2B5EF4-FFF2-40B4-BE49-F238E27FC236}">
                <a16:creationId xmlns="" xmlns:a16="http://schemas.microsoft.com/office/drawing/2014/main" id="{9280711C-2262-4089-92EE-9BEACCC60C4C}"/>
              </a:ext>
            </a:extLst>
          </p:cNvPr>
          <p:cNvGrpSpPr/>
          <p:nvPr/>
        </p:nvGrpSpPr>
        <p:grpSpPr>
          <a:xfrm>
            <a:off x="3038484" y="383026"/>
            <a:ext cx="8460527" cy="1230112"/>
            <a:chOff x="1476754" y="3499667"/>
            <a:chExt cx="7760622" cy="1230112"/>
          </a:xfrm>
        </p:grpSpPr>
        <p:sp>
          <p:nvSpPr>
            <p:cNvPr id="68" name="Прямоугольник 67">
              <a:extLst>
                <a:ext uri="{FF2B5EF4-FFF2-40B4-BE49-F238E27FC236}">
                  <a16:creationId xmlns="" xmlns:a16="http://schemas.microsoft.com/office/drawing/2014/main" id="{E2535886-3476-4B40-9706-6797B77905C0}"/>
                </a:ext>
              </a:extLst>
            </p:cNvPr>
            <p:cNvSpPr/>
            <p:nvPr/>
          </p:nvSpPr>
          <p:spPr>
            <a:xfrm>
              <a:off x="1706225" y="3732581"/>
              <a:ext cx="7380808" cy="80741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spc="180" dirty="0" smtClean="0">
                  <a:ln>
                    <a:solidFill>
                      <a:srgbClr val="065CAB"/>
                    </a:solidFill>
                  </a:ln>
                  <a:solidFill>
                    <a:srgbClr val="065CAB"/>
                  </a:solidFill>
                  <a:latin typeface="ALS Sector Bold" pitchFamily="2" charset="0"/>
                  <a:cs typeface="ALS Sector Bold" pitchFamily="2" charset="0"/>
                </a:rPr>
                <a:t>Гистограммы рассеяния и диаграммы размаха и Матрица корреляции </a:t>
              </a:r>
              <a:r>
                <a:rPr lang="ru-RU" sz="2800" spc="180" dirty="0" err="1" smtClean="0">
                  <a:ln>
                    <a:solidFill>
                      <a:srgbClr val="065CAB"/>
                    </a:solidFill>
                  </a:ln>
                  <a:solidFill>
                    <a:srgbClr val="065CAB"/>
                  </a:solidFill>
                  <a:latin typeface="ALS Sector Bold" pitchFamily="2" charset="0"/>
                  <a:cs typeface="ALS Sector Bold" pitchFamily="2" charset="0"/>
                </a:rPr>
                <a:t>датасета</a:t>
              </a:r>
              <a:r>
                <a:rPr lang="ru-RU" sz="2800" spc="180" dirty="0" smtClean="0">
                  <a:ln>
                    <a:solidFill>
                      <a:srgbClr val="065CAB"/>
                    </a:solidFill>
                  </a:ln>
                  <a:solidFill>
                    <a:srgbClr val="065CAB"/>
                  </a:solidFill>
                  <a:latin typeface="ALS Sector Bold" pitchFamily="2" charset="0"/>
                  <a:cs typeface="ALS Sector Bold" pitchFamily="2" charset="0"/>
                </a:rPr>
                <a:t> после очистки выбросов</a:t>
              </a:r>
              <a:endParaRPr lang="ru-RU" sz="2800" spc="180" dirty="0">
                <a:latin typeface="ALS Sector Bold" pitchFamily="2" charset="0"/>
                <a:cs typeface="ALS Sector Bold" pitchFamily="2" charset="0"/>
              </a:endParaRPr>
            </a:p>
          </p:txBody>
        </p:sp>
        <p:sp>
          <p:nvSpPr>
            <p:cNvPr id="69" name="Прямоугольник 58">
              <a:extLst>
                <a:ext uri="{FF2B5EF4-FFF2-40B4-BE49-F238E27FC236}">
                  <a16:creationId xmlns="" xmlns:a16="http://schemas.microsoft.com/office/drawing/2014/main" id="{96789138-2397-49AA-BF3A-A6B5B90E8840}"/>
                </a:ext>
              </a:extLst>
            </p:cNvPr>
            <p:cNvSpPr/>
            <p:nvPr/>
          </p:nvSpPr>
          <p:spPr>
            <a:xfrm rot="10800000" flipH="1">
              <a:off x="1476754" y="3499667"/>
              <a:ext cx="156435" cy="1230112"/>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65CA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atin typeface="ALS Sector Regular" panose="02000000000000000000" pitchFamily="2" charset="0"/>
              </a:endParaRPr>
            </a:p>
          </p:txBody>
        </p:sp>
        <p:sp>
          <p:nvSpPr>
            <p:cNvPr id="70" name="Прямоугольник 58">
              <a:extLst>
                <a:ext uri="{FF2B5EF4-FFF2-40B4-BE49-F238E27FC236}">
                  <a16:creationId xmlns="" xmlns:a16="http://schemas.microsoft.com/office/drawing/2014/main" id="{DA239952-60E1-45EB-BDF0-422CC4CF7E42}"/>
                </a:ext>
              </a:extLst>
            </p:cNvPr>
            <p:cNvSpPr>
              <a:spLocks noChangeAspect="1"/>
            </p:cNvSpPr>
            <p:nvPr/>
          </p:nvSpPr>
          <p:spPr>
            <a:xfrm flipH="1">
              <a:off x="9076111" y="3525549"/>
              <a:ext cx="161265" cy="1192710"/>
            </a:xfrm>
            <a:custGeom>
              <a:avLst/>
              <a:gdLst>
                <a:gd name="connsiteX0" fmla="*/ 0 w 424732"/>
                <a:gd name="connsiteY0" fmla="*/ 0 h 424732"/>
                <a:gd name="connsiteX1" fmla="*/ 424732 w 424732"/>
                <a:gd name="connsiteY1" fmla="*/ 0 h 424732"/>
                <a:gd name="connsiteX2" fmla="*/ 424732 w 424732"/>
                <a:gd name="connsiteY2" fmla="*/ 424732 h 424732"/>
                <a:gd name="connsiteX3" fmla="*/ 0 w 424732"/>
                <a:gd name="connsiteY3" fmla="*/ 424732 h 424732"/>
                <a:gd name="connsiteX4" fmla="*/ 0 w 424732"/>
                <a:gd name="connsiteY4" fmla="*/ 0 h 424732"/>
                <a:gd name="connsiteX0" fmla="*/ 0 w 425450"/>
                <a:gd name="connsiteY0" fmla="*/ 0 h 424732"/>
                <a:gd name="connsiteX1" fmla="*/ 424732 w 425450"/>
                <a:gd name="connsiteY1" fmla="*/ 0 h 424732"/>
                <a:gd name="connsiteX2" fmla="*/ 425450 w 425450"/>
                <a:gd name="connsiteY2" fmla="*/ 238890 h 424732"/>
                <a:gd name="connsiteX3" fmla="*/ 424732 w 425450"/>
                <a:gd name="connsiteY3" fmla="*/ 424732 h 424732"/>
                <a:gd name="connsiteX4" fmla="*/ 0 w 425450"/>
                <a:gd name="connsiteY4" fmla="*/ 424732 h 424732"/>
                <a:gd name="connsiteX5" fmla="*/ 0 w 425450"/>
                <a:gd name="connsiteY5" fmla="*/ 0 h 424732"/>
                <a:gd name="connsiteX0" fmla="*/ 425450 w 516890"/>
                <a:gd name="connsiteY0" fmla="*/ 238890 h 424732"/>
                <a:gd name="connsiteX1" fmla="*/ 424732 w 516890"/>
                <a:gd name="connsiteY1" fmla="*/ 424732 h 424732"/>
                <a:gd name="connsiteX2" fmla="*/ 0 w 516890"/>
                <a:gd name="connsiteY2" fmla="*/ 424732 h 424732"/>
                <a:gd name="connsiteX3" fmla="*/ 0 w 516890"/>
                <a:gd name="connsiteY3" fmla="*/ 0 h 424732"/>
                <a:gd name="connsiteX4" fmla="*/ 424732 w 516890"/>
                <a:gd name="connsiteY4" fmla="*/ 0 h 424732"/>
                <a:gd name="connsiteX5" fmla="*/ 516890 w 516890"/>
                <a:gd name="connsiteY5" fmla="*/ 330330 h 424732"/>
                <a:gd name="connsiteX0" fmla="*/ 424732 w 516890"/>
                <a:gd name="connsiteY0" fmla="*/ 424732 h 424732"/>
                <a:gd name="connsiteX1" fmla="*/ 0 w 516890"/>
                <a:gd name="connsiteY1" fmla="*/ 424732 h 424732"/>
                <a:gd name="connsiteX2" fmla="*/ 0 w 516890"/>
                <a:gd name="connsiteY2" fmla="*/ 0 h 424732"/>
                <a:gd name="connsiteX3" fmla="*/ 424732 w 516890"/>
                <a:gd name="connsiteY3" fmla="*/ 0 h 424732"/>
                <a:gd name="connsiteX4" fmla="*/ 516890 w 516890"/>
                <a:gd name="connsiteY4" fmla="*/ 330330 h 424732"/>
                <a:gd name="connsiteX0" fmla="*/ 424732 w 424732"/>
                <a:gd name="connsiteY0" fmla="*/ 424732 h 424732"/>
                <a:gd name="connsiteX1" fmla="*/ 0 w 424732"/>
                <a:gd name="connsiteY1" fmla="*/ 424732 h 424732"/>
                <a:gd name="connsiteX2" fmla="*/ 0 w 424732"/>
                <a:gd name="connsiteY2" fmla="*/ 0 h 424732"/>
                <a:gd name="connsiteX3" fmla="*/ 424732 w 424732"/>
                <a:gd name="connsiteY3" fmla="*/ 0 h 424732"/>
              </a:gdLst>
              <a:ahLst/>
              <a:cxnLst>
                <a:cxn ang="0">
                  <a:pos x="connsiteX0" y="connsiteY0"/>
                </a:cxn>
                <a:cxn ang="0">
                  <a:pos x="connsiteX1" y="connsiteY1"/>
                </a:cxn>
                <a:cxn ang="0">
                  <a:pos x="connsiteX2" y="connsiteY2"/>
                </a:cxn>
                <a:cxn ang="0">
                  <a:pos x="connsiteX3" y="connsiteY3"/>
                </a:cxn>
              </a:cxnLst>
              <a:rect l="l" t="t" r="r" b="b"/>
              <a:pathLst>
                <a:path w="424732" h="424732">
                  <a:moveTo>
                    <a:pt x="424732" y="424732"/>
                  </a:moveTo>
                  <a:lnTo>
                    <a:pt x="0" y="424732"/>
                  </a:lnTo>
                  <a:lnTo>
                    <a:pt x="0" y="0"/>
                  </a:lnTo>
                  <a:lnTo>
                    <a:pt x="424732" y="0"/>
                  </a:lnTo>
                </a:path>
              </a:pathLst>
            </a:custGeom>
            <a:ln w="16510">
              <a:solidFill>
                <a:srgbClr val="0046A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rgbClr val="065CAB"/>
                </a:solidFill>
                <a:latin typeface="ALS Sector Regular" panose="02000000000000000000" pitchFamily="2" charset="0"/>
              </a:endParaRPr>
            </a:p>
          </p:txBody>
        </p:sp>
      </p:grpSp>
      <p:sp>
        <p:nvSpPr>
          <p:cNvPr id="4" name="Номер слайда 3">
            <a:extLst>
              <a:ext uri="{FF2B5EF4-FFF2-40B4-BE49-F238E27FC236}">
                <a16:creationId xmlns="" xmlns:a16="http://schemas.microsoft.com/office/drawing/2014/main" id="{06555008-558A-4705-ADA6-A99A535D9A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ru-RU" smtClean="0"/>
              <a:pPr marL="0" lvl="0" indent="0" algn="l" rtl="0">
                <a:spcBef>
                  <a:spcPts val="0"/>
                </a:spcBef>
                <a:spcAft>
                  <a:spcPts val="0"/>
                </a:spcAft>
                <a:buNone/>
              </a:pPr>
              <a:t>9</a:t>
            </a:fld>
            <a:endParaRPr lang="ru-RU" dirty="0"/>
          </a:p>
        </p:txBody>
      </p:sp>
      <p:pic>
        <p:nvPicPr>
          <p:cNvPr id="9" name="Рисунок 8"/>
          <p:cNvPicPr/>
          <p:nvPr/>
        </p:nvPicPr>
        <p:blipFill>
          <a:blip r:embed="rId2" cstate="print"/>
          <a:srcRect/>
          <a:stretch>
            <a:fillRect/>
          </a:stretch>
        </p:blipFill>
        <p:spPr bwMode="auto">
          <a:xfrm>
            <a:off x="181154" y="1966823"/>
            <a:ext cx="3657601" cy="2907102"/>
          </a:xfrm>
          <a:prstGeom prst="rect">
            <a:avLst/>
          </a:prstGeom>
          <a:noFill/>
          <a:ln w="9525">
            <a:noFill/>
            <a:miter lim="800000"/>
            <a:headEnd/>
            <a:tailEnd/>
          </a:ln>
        </p:spPr>
      </p:pic>
      <p:pic>
        <p:nvPicPr>
          <p:cNvPr id="8" name="Рисунок 7"/>
          <p:cNvPicPr/>
          <p:nvPr/>
        </p:nvPicPr>
        <p:blipFill>
          <a:blip r:embed="rId3" cstate="print"/>
          <a:srcRect/>
          <a:stretch>
            <a:fillRect/>
          </a:stretch>
        </p:blipFill>
        <p:spPr bwMode="auto">
          <a:xfrm>
            <a:off x="3985402" y="1966823"/>
            <a:ext cx="3916394" cy="3209026"/>
          </a:xfrm>
          <a:prstGeom prst="rect">
            <a:avLst/>
          </a:prstGeom>
          <a:noFill/>
          <a:ln w="9525">
            <a:noFill/>
            <a:miter lim="800000"/>
            <a:headEnd/>
            <a:tailEnd/>
          </a:ln>
        </p:spPr>
      </p:pic>
      <p:sp>
        <p:nvSpPr>
          <p:cNvPr id="11" name="Google Shape;125;p4">
            <a:extLst>
              <a:ext uri="{FF2B5EF4-FFF2-40B4-BE49-F238E27FC236}">
                <a16:creationId xmlns="" xmlns:a16="http://schemas.microsoft.com/office/drawing/2014/main" id="{5196AA80-638D-487F-983B-0DA60BA9BE05}"/>
              </a:ext>
            </a:extLst>
          </p:cNvPr>
          <p:cNvSpPr/>
          <p:nvPr/>
        </p:nvSpPr>
        <p:spPr>
          <a:xfrm>
            <a:off x="379563" y="5039430"/>
            <a:ext cx="2501660" cy="830956"/>
          </a:xfrm>
          <a:prstGeom prst="rect">
            <a:avLst/>
          </a:prstGeom>
          <a:noFill/>
          <a:ln>
            <a:noFill/>
          </a:ln>
        </p:spPr>
        <p:txBody>
          <a:bodyPr spcFirstLastPara="1" wrap="square" lIns="91425" tIns="45700" rIns="91425" bIns="45700" anchor="t" anchorCtr="0">
            <a:spAutoFit/>
          </a:bodyPr>
          <a:lstStyle/>
          <a:p>
            <a:pPr lvl="0" algn="just"/>
            <a:r>
              <a:rPr lang="ru-RU" sz="1600" dirty="0" smtClean="0">
                <a:latin typeface="Times New Roman" pitchFamily="18" charset="0"/>
                <a:cs typeface="Times New Roman" pitchFamily="18" charset="0"/>
              </a:rPr>
              <a:t>Гистограммы рассеяния после очистки выбросов</a:t>
            </a:r>
            <a:endParaRPr lang="ru-RU" sz="1600" dirty="0" smtClean="0">
              <a:solidFill>
                <a:srgbClr val="262626"/>
              </a:solidFill>
              <a:latin typeface="ALS Sector Regular" panose="02000000000000000000" pitchFamily="2" charset="0"/>
              <a:ea typeface="Open Sans"/>
              <a:cs typeface="ALS Sector Regular" panose="02000000000000000000" pitchFamily="2" charset="0"/>
              <a:sym typeface="Open Sans"/>
            </a:endParaRPr>
          </a:p>
          <a:p>
            <a:pPr lvl="0" algn="just"/>
            <a:endParaRPr lang="ru-RU" sz="1600" dirty="0">
              <a:solidFill>
                <a:srgbClr val="262626"/>
              </a:solidFill>
              <a:latin typeface="ALS Sector Regular" panose="02000000000000000000" pitchFamily="2" charset="0"/>
              <a:ea typeface="Open Sans"/>
              <a:cs typeface="ALS Sector Regular" panose="02000000000000000000" pitchFamily="2" charset="0"/>
              <a:sym typeface="Open Sans"/>
            </a:endParaRPr>
          </a:p>
        </p:txBody>
      </p:sp>
      <p:sp>
        <p:nvSpPr>
          <p:cNvPr id="13" name="Google Shape;125;p4">
            <a:extLst>
              <a:ext uri="{FF2B5EF4-FFF2-40B4-BE49-F238E27FC236}">
                <a16:creationId xmlns="" xmlns:a16="http://schemas.microsoft.com/office/drawing/2014/main" id="{5196AA80-638D-487F-983B-0DA60BA9BE05}"/>
              </a:ext>
            </a:extLst>
          </p:cNvPr>
          <p:cNvSpPr/>
          <p:nvPr/>
        </p:nvSpPr>
        <p:spPr>
          <a:xfrm>
            <a:off x="4917057" y="5091188"/>
            <a:ext cx="2682814" cy="584735"/>
          </a:xfrm>
          <a:prstGeom prst="rect">
            <a:avLst/>
          </a:prstGeom>
          <a:noFill/>
          <a:ln>
            <a:noFill/>
          </a:ln>
        </p:spPr>
        <p:txBody>
          <a:bodyPr spcFirstLastPara="1" wrap="square" lIns="91425" tIns="45700" rIns="91425" bIns="45700" anchor="t" anchorCtr="0">
            <a:spAutoFit/>
          </a:bodyPr>
          <a:lstStyle/>
          <a:p>
            <a:pPr lvl="0" algn="just"/>
            <a:r>
              <a:rPr lang="ru-RU" sz="1600" dirty="0" smtClean="0">
                <a:latin typeface="Times New Roman" pitchFamily="18" charset="0"/>
                <a:cs typeface="Times New Roman" pitchFamily="18" charset="0"/>
              </a:rPr>
              <a:t>Диаграммы размаха после очистки выбросов</a:t>
            </a:r>
            <a:endParaRPr lang="ru-RU" sz="1600" dirty="0">
              <a:solidFill>
                <a:srgbClr val="262626"/>
              </a:solidFill>
              <a:latin typeface="ALS Sector Regular" panose="02000000000000000000" pitchFamily="2" charset="0"/>
              <a:ea typeface="Open Sans"/>
              <a:cs typeface="ALS Sector Regular" panose="02000000000000000000" pitchFamily="2" charset="0"/>
              <a:sym typeface="Open Sans"/>
            </a:endParaRPr>
          </a:p>
        </p:txBody>
      </p:sp>
      <p:pic>
        <p:nvPicPr>
          <p:cNvPr id="14" name="Рисунок 13"/>
          <p:cNvPicPr/>
          <p:nvPr/>
        </p:nvPicPr>
        <p:blipFill>
          <a:blip r:embed="rId4" cstate="print"/>
          <a:srcRect/>
          <a:stretch>
            <a:fillRect/>
          </a:stretch>
        </p:blipFill>
        <p:spPr bwMode="auto">
          <a:xfrm>
            <a:off x="7944928" y="1916682"/>
            <a:ext cx="4097547" cy="3612849"/>
          </a:xfrm>
          <a:prstGeom prst="rect">
            <a:avLst/>
          </a:prstGeom>
          <a:noFill/>
          <a:ln w="9525">
            <a:noFill/>
            <a:miter lim="800000"/>
            <a:headEnd/>
            <a:tailEnd/>
          </a:ln>
        </p:spPr>
      </p:pic>
      <p:sp>
        <p:nvSpPr>
          <p:cNvPr id="15" name="Google Shape;125;p4">
            <a:extLst>
              <a:ext uri="{FF2B5EF4-FFF2-40B4-BE49-F238E27FC236}">
                <a16:creationId xmlns="" xmlns:a16="http://schemas.microsoft.com/office/drawing/2014/main" id="{5196AA80-638D-487F-983B-0DA60BA9BE05}"/>
              </a:ext>
            </a:extLst>
          </p:cNvPr>
          <p:cNvSpPr/>
          <p:nvPr/>
        </p:nvSpPr>
        <p:spPr>
          <a:xfrm>
            <a:off x="8721306" y="5591520"/>
            <a:ext cx="3165894" cy="584735"/>
          </a:xfrm>
          <a:prstGeom prst="rect">
            <a:avLst/>
          </a:prstGeom>
          <a:noFill/>
          <a:ln>
            <a:noFill/>
          </a:ln>
        </p:spPr>
        <p:txBody>
          <a:bodyPr spcFirstLastPara="1" wrap="square" lIns="91425" tIns="45700" rIns="91425" bIns="45700" anchor="t" anchorCtr="0">
            <a:spAutoFit/>
          </a:bodyPr>
          <a:lstStyle/>
          <a:p>
            <a:pPr lvl="0" algn="just"/>
            <a:r>
              <a:rPr lang="ru-RU" sz="1600" dirty="0" smtClean="0">
                <a:latin typeface="Times New Roman" pitchFamily="18" charset="0"/>
                <a:cs typeface="Times New Roman" pitchFamily="18" charset="0"/>
              </a:rPr>
              <a:t>Матрица корреляции </a:t>
            </a:r>
            <a:r>
              <a:rPr lang="ru-RU" sz="1600" dirty="0" err="1" smtClean="0">
                <a:latin typeface="Times New Roman" pitchFamily="18" charset="0"/>
                <a:cs typeface="Times New Roman" pitchFamily="18" charset="0"/>
              </a:rPr>
              <a:t>датасета</a:t>
            </a:r>
            <a:r>
              <a:rPr lang="ru-RU" sz="1600" dirty="0" smtClean="0">
                <a:latin typeface="Times New Roman" pitchFamily="18" charset="0"/>
                <a:cs typeface="Times New Roman" pitchFamily="18" charset="0"/>
              </a:rPr>
              <a:t> после очистки выбросов</a:t>
            </a:r>
            <a:endParaRPr lang="ru-RU" sz="1600" dirty="0">
              <a:solidFill>
                <a:srgbClr val="262626"/>
              </a:solidFill>
              <a:latin typeface="ALS Sector Regular" panose="02000000000000000000" pitchFamily="2" charset="0"/>
              <a:ea typeface="Open Sans"/>
              <a:cs typeface="ALS Sector Regular" panose="02000000000000000000" pitchFamily="2" charset="0"/>
              <a:sym typeface="Open Sans"/>
            </a:endParaRPr>
          </a:p>
        </p:txBody>
      </p:sp>
    </p:spTree>
    <p:extLst>
      <p:ext uri="{BB962C8B-B14F-4D97-AF65-F5344CB8AC3E}">
        <p14:creationId xmlns="" xmlns:p14="http://schemas.microsoft.com/office/powerpoint/2010/main" val="1713928986"/>
      </p:ext>
    </p:extLst>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theme/theme1.xml><?xml version="1.0" encoding="utf-8"?>
<a:theme xmlns:a="http://schemas.openxmlformats.org/drawingml/2006/main" name="If,kjyVUNE_28012021">
  <a:themeElements>
    <a:clrScheme name="МГТУ10128">
      <a:dk1>
        <a:srgbClr val="000000"/>
      </a:dk1>
      <a:lt1>
        <a:srgbClr val="FFFFFF"/>
      </a:lt1>
      <a:dk2>
        <a:srgbClr val="062646"/>
      </a:dk2>
      <a:lt2>
        <a:srgbClr val="E3F0FD"/>
      </a:lt2>
      <a:accent1>
        <a:srgbClr val="0E5DAB"/>
      </a:accent1>
      <a:accent2>
        <a:srgbClr val="7BC6DF"/>
      </a:accent2>
      <a:accent3>
        <a:srgbClr val="F99D27"/>
      </a:accent3>
      <a:accent4>
        <a:srgbClr val="BDD7EE"/>
      </a:accent4>
      <a:accent5>
        <a:srgbClr val="FFC000"/>
      </a:accent5>
      <a:accent6>
        <a:srgbClr val="A5A5A5"/>
      </a:accent6>
      <a:hlink>
        <a:srgbClr val="1F75E2"/>
      </a:hlink>
      <a:folHlink>
        <a:srgbClr val="FA34DE"/>
      </a:folHlink>
    </a:clrScheme>
    <a:fontScheme name="Основная">
      <a:majorFont>
        <a:latin typeface="ALS Sector Bold"/>
        <a:ea typeface=""/>
        <a:cs typeface=""/>
      </a:majorFont>
      <a:minorFont>
        <a:latin typeface="ALS Sector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lgn="l">
          <a:defRPr sz="2300" dirty="0">
            <a:latin typeface="+mn-lt"/>
          </a:defRPr>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1334</TotalTime>
  <Words>1242</Words>
  <Application>Microsoft Office PowerPoint</Application>
  <PresentationFormat>Произвольный</PresentationFormat>
  <Paragraphs>148</Paragraphs>
  <Slides>19</Slides>
  <Notes>2</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19</vt:i4>
      </vt:variant>
    </vt:vector>
  </HeadingPairs>
  <TitlesOfParts>
    <vt:vector size="27" baseType="lpstr">
      <vt:lpstr>Arial</vt:lpstr>
      <vt:lpstr>ALS Sector Bold</vt:lpstr>
      <vt:lpstr>Open Sans</vt:lpstr>
      <vt:lpstr>ALS Sector Regular</vt:lpstr>
      <vt:lpstr>Noto Sans Symbols</vt:lpstr>
      <vt:lpstr>Times New Roman</vt:lpstr>
      <vt:lpstr>Roboto Black</vt:lpstr>
      <vt:lpstr>If,kjyVUNE_28012021</vt:lpstr>
      <vt:lpstr>Выпускная квалификационная работа  по курсу "Data Science"  Тема: Прогнозирование конечных свойств новых материалов (композиционных материалов)</vt:lpstr>
      <vt:lpstr>Слайд 2</vt:lpstr>
      <vt:lpstr>Слайд 3</vt:lpstr>
      <vt:lpstr>Слайд 4</vt:lpstr>
      <vt:lpstr>Слайд 5</vt:lpstr>
      <vt:lpstr>Слайд 6</vt:lpstr>
      <vt:lpstr>Слайд 7</vt:lpstr>
      <vt:lpstr>Слайд 8</vt:lpstr>
      <vt:lpstr>Слайд 9</vt:lpstr>
      <vt:lpstr>Слайд 10</vt:lpstr>
      <vt:lpstr>Слайд 11</vt:lpstr>
      <vt:lpstr>Слайд 12</vt:lpstr>
      <vt:lpstr>Слайд 13</vt:lpstr>
      <vt:lpstr>Слайд 14</vt:lpstr>
      <vt:lpstr>Слайд 15</vt:lpstr>
      <vt:lpstr>Слайд 16</vt:lpstr>
      <vt:lpstr>Слайд 17</vt:lpstr>
      <vt:lpstr>Слайд 18</vt:lpstr>
      <vt:lpstr>Слайд 19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Фомина Ольга</dc:creator>
  <cp:lastModifiedBy>PC</cp:lastModifiedBy>
  <cp:revision>140</cp:revision>
  <dcterms:created xsi:type="dcterms:W3CDTF">2021-02-24T09:03:25Z</dcterms:created>
  <dcterms:modified xsi:type="dcterms:W3CDTF">2024-01-30T15:27:10Z</dcterms:modified>
</cp:coreProperties>
</file>